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41" r:id="rId1"/>
  </p:sldMasterIdLst>
  <p:notesMasterIdLst>
    <p:notesMasterId r:id="rId40"/>
  </p:notesMasterIdLst>
  <p:handoutMasterIdLst>
    <p:handoutMasterId r:id="rId41"/>
  </p:handoutMasterIdLst>
  <p:sldIdLst>
    <p:sldId id="280" r:id="rId2"/>
    <p:sldId id="313" r:id="rId3"/>
    <p:sldId id="281" r:id="rId4"/>
    <p:sldId id="282" r:id="rId5"/>
    <p:sldId id="316" r:id="rId6"/>
    <p:sldId id="317" r:id="rId7"/>
    <p:sldId id="315" r:id="rId8"/>
    <p:sldId id="283" r:id="rId9"/>
    <p:sldId id="314" r:id="rId10"/>
    <p:sldId id="284" r:id="rId11"/>
    <p:sldId id="285" r:id="rId12"/>
    <p:sldId id="286" r:id="rId13"/>
    <p:sldId id="288" r:id="rId14"/>
    <p:sldId id="287" r:id="rId15"/>
    <p:sldId id="293" r:id="rId16"/>
    <p:sldId id="289" r:id="rId17"/>
    <p:sldId id="290" r:id="rId18"/>
    <p:sldId id="318" r:id="rId19"/>
    <p:sldId id="291" r:id="rId20"/>
    <p:sldId id="292" r:id="rId21"/>
    <p:sldId id="294" r:id="rId22"/>
    <p:sldId id="295" r:id="rId23"/>
    <p:sldId id="296" r:id="rId24"/>
    <p:sldId id="297" r:id="rId25"/>
    <p:sldId id="299" r:id="rId26"/>
    <p:sldId id="300" r:id="rId27"/>
    <p:sldId id="301" r:id="rId28"/>
    <p:sldId id="302" r:id="rId29"/>
    <p:sldId id="303" r:id="rId30"/>
    <p:sldId id="305" r:id="rId31"/>
    <p:sldId id="306" r:id="rId32"/>
    <p:sldId id="307" r:id="rId33"/>
    <p:sldId id="308" r:id="rId34"/>
    <p:sldId id="309" r:id="rId35"/>
    <p:sldId id="310" r:id="rId36"/>
    <p:sldId id="311" r:id="rId37"/>
    <p:sldId id="312" r:id="rId38"/>
    <p:sldId id="271" r:id="rId39"/>
  </p:sldIdLst>
  <p:sldSz cx="9144000" cy="6858000" type="screen4x3"/>
  <p:notesSz cx="6858000" cy="9144000"/>
  <p:embeddedFontLst>
    <p:embeddedFont>
      <p:font typeface="Calibri" panose="020F0502020204030204" pitchFamily="34" charset="0"/>
      <p:regular r:id="rId42"/>
      <p:bold r:id="rId43"/>
      <p:italic r:id="rId44"/>
      <p:boldItalic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0" y="89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00" d="100"/>
          <a:sy n="100" d="100"/>
        </p:scale>
        <p:origin x="41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0BD33-A1F8-49A9-B04D-B1E56D19E00D}" type="datetimeFigureOut">
              <a:rPr lang="en-US" smtClean="0"/>
              <a:t>8/31/2017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F7FBBA-C8F5-4977-836B-5049A9A3F15D}" type="slidenum">
              <a:rPr lang="en-US" smtClean="0"/>
              <a:t>‹#›</a:t>
            </a:fld>
            <a:endParaRPr lang="en-US"/>
          </a:p>
        </p:txBody>
      </p:sp>
    </p:spTree>
    <p:extLst>
      <p:ext uri="{BB962C8B-B14F-4D97-AF65-F5344CB8AC3E}">
        <p14:creationId xmlns:p14="http://schemas.microsoft.com/office/powerpoint/2010/main" val="4070897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0A4BAE-1822-43CE-B35A-9B725FBDFD71}" type="datetimeFigureOut">
              <a:rPr lang="en-US" smtClean="0"/>
              <a:t>8/31/2017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5D5283-29F1-4D12-A1A6-FE6586F50610}" type="slidenum">
              <a:rPr lang="en-US" smtClean="0"/>
              <a:t>‹#›</a:t>
            </a:fld>
            <a:endParaRPr lang="en-US"/>
          </a:p>
        </p:txBody>
      </p:sp>
    </p:spTree>
    <p:extLst>
      <p:ext uri="{BB962C8B-B14F-4D97-AF65-F5344CB8AC3E}">
        <p14:creationId xmlns:p14="http://schemas.microsoft.com/office/powerpoint/2010/main" val="3518273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50B29BA9-25EC-47D4-918F-FB08A3BC88F7}" type="datetimeFigureOut">
              <a:rPr lang="en-US" smtClean="0"/>
              <a:t>8/31/2017</a:t>
            </a:fld>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4F3F89F3-B602-48AE-91E7-754DA5E077BE}"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399846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29BA9-25EC-47D4-918F-FB08A3BC88F7}"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3F89F3-B602-48AE-91E7-754DA5E077BE}" type="slidenum">
              <a:rPr lang="en-US" smtClean="0"/>
              <a:t>‹#›</a:t>
            </a:fld>
            <a:endParaRPr lang="en-US"/>
          </a:p>
        </p:txBody>
      </p:sp>
    </p:spTree>
    <p:extLst>
      <p:ext uri="{BB962C8B-B14F-4D97-AF65-F5344CB8AC3E}">
        <p14:creationId xmlns:p14="http://schemas.microsoft.com/office/powerpoint/2010/main" val="1610629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29BA9-25EC-47D4-918F-FB08A3BC88F7}"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3F89F3-B602-48AE-91E7-754DA5E077BE}"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323230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B29BA9-25EC-47D4-918F-FB08A3BC88F7}"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3F89F3-B602-48AE-91E7-754DA5E077BE}"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2804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B29BA9-25EC-47D4-918F-FB08A3BC88F7}"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3F89F3-B602-48AE-91E7-754DA5E077BE}"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457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B29BA9-25EC-47D4-918F-FB08A3BC88F7}" type="datetimeFigureOut">
              <a:rPr lang="en-US" smtClean="0"/>
              <a:t>8/31/2017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3F89F3-B602-48AE-91E7-754DA5E077BE}"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416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B29BA9-25EC-47D4-918F-FB08A3BC88F7}" type="datetimeFigureOut">
              <a:rPr lang="en-US" smtClean="0"/>
              <a:t>8/31/2017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3F89F3-B602-48AE-91E7-754DA5E077BE}" type="slidenum">
              <a:rPr lang="en-US" smtClean="0"/>
              <a:t>‹#›</a:t>
            </a:fld>
            <a:endParaRPr lang="en-US"/>
          </a:p>
        </p:txBody>
      </p:sp>
    </p:spTree>
    <p:extLst>
      <p:ext uri="{BB962C8B-B14F-4D97-AF65-F5344CB8AC3E}">
        <p14:creationId xmlns:p14="http://schemas.microsoft.com/office/powerpoint/2010/main" val="1643483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B29BA9-25EC-47D4-918F-FB08A3BC88F7}" type="datetimeFigureOut">
              <a:rPr lang="en-US" smtClean="0"/>
              <a:t>8/31/2017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3F89F3-B602-48AE-91E7-754DA5E077BE}" type="slidenum">
              <a:rPr lang="en-US" smtClean="0"/>
              <a:t>‹#›</a:t>
            </a:fld>
            <a:endParaRPr lang="en-US"/>
          </a:p>
        </p:txBody>
      </p:sp>
    </p:spTree>
    <p:extLst>
      <p:ext uri="{BB962C8B-B14F-4D97-AF65-F5344CB8AC3E}">
        <p14:creationId xmlns:p14="http://schemas.microsoft.com/office/powerpoint/2010/main" val="3336547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B29BA9-25EC-47D4-918F-FB08A3BC88F7}" type="datetimeFigureOut">
              <a:rPr lang="en-US" smtClean="0"/>
              <a:t>8/31/2017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3F89F3-B602-48AE-91E7-754DA5E077BE}" type="slidenum">
              <a:rPr lang="en-US" smtClean="0"/>
              <a:t>‹#›</a:t>
            </a:fld>
            <a:endParaRPr lang="en-US"/>
          </a:p>
        </p:txBody>
      </p:sp>
    </p:spTree>
    <p:extLst>
      <p:ext uri="{BB962C8B-B14F-4D97-AF65-F5344CB8AC3E}">
        <p14:creationId xmlns:p14="http://schemas.microsoft.com/office/powerpoint/2010/main" val="17397202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0B29BA9-25EC-47D4-918F-FB08A3BC88F7}" type="datetimeFigureOut">
              <a:rPr lang="en-US" smtClean="0"/>
              <a:t>8/31/2017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3F89F3-B602-48AE-91E7-754DA5E077BE}"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21279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50B29BA9-25EC-47D4-918F-FB08A3BC88F7}" type="datetimeFigureOut">
              <a:rPr lang="en-US" smtClean="0"/>
              <a:t>8/31/2017</a:t>
            </a:fld>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dirty="0"/>
          </a:p>
        </p:txBody>
      </p:sp>
      <p:sp>
        <p:nvSpPr>
          <p:cNvPr id="7" name="Slide Number Placeholder 6"/>
          <p:cNvSpPr>
            <a:spLocks noGrp="1"/>
          </p:cNvSpPr>
          <p:nvPr>
            <p:ph type="sldNum" sz="quarter" idx="12"/>
          </p:nvPr>
        </p:nvSpPr>
        <p:spPr/>
        <p:txBody>
          <a:bodyPr/>
          <a:lstStyle/>
          <a:p>
            <a:fld id="{4F3F89F3-B602-48AE-91E7-754DA5E077BE}"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8756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0B29BA9-25EC-47D4-918F-FB08A3BC88F7}" type="datetimeFigureOut">
              <a:rPr lang="en-US" smtClean="0"/>
              <a:t>8/31/2017</a:t>
            </a:fld>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4F3F89F3-B602-48AE-91E7-754DA5E077BE}" type="slidenum">
              <a:rPr lang="en-US" smtClean="0"/>
              <a:t>‹#›</a:t>
            </a:fld>
            <a:endParaRPr lang="en-US"/>
          </a:p>
        </p:txBody>
      </p:sp>
    </p:spTree>
    <p:extLst>
      <p:ext uri="{BB962C8B-B14F-4D97-AF65-F5344CB8AC3E}">
        <p14:creationId xmlns:p14="http://schemas.microsoft.com/office/powerpoint/2010/main" val="2482891072"/>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Computability</a:t>
            </a:r>
          </a:p>
        </p:txBody>
      </p:sp>
      <p:sp>
        <p:nvSpPr>
          <p:cNvPr id="2" name="Subtitle 1"/>
          <p:cNvSpPr>
            <a:spLocks noGrp="1"/>
          </p:cNvSpPr>
          <p:nvPr>
            <p:ph type="subTitle" idx="1"/>
          </p:nvPr>
        </p:nvSpPr>
        <p:spPr/>
        <p:txBody>
          <a:bodyPr/>
          <a:lstStyle/>
          <a:p>
            <a:r>
              <a:rPr lang="en-US" dirty="0"/>
              <a:t>Turing machines and the limits of computation</a:t>
            </a:r>
          </a:p>
        </p:txBody>
      </p:sp>
    </p:spTree>
    <p:extLst>
      <p:ext uri="{BB962C8B-B14F-4D97-AF65-F5344CB8AC3E}">
        <p14:creationId xmlns:p14="http://schemas.microsoft.com/office/powerpoint/2010/main" val="960895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to programming languages</a:t>
            </a:r>
          </a:p>
        </p:txBody>
      </p:sp>
      <p:sp>
        <p:nvSpPr>
          <p:cNvPr id="3" name="Content Placeholder 2"/>
          <p:cNvSpPr>
            <a:spLocks noGrp="1"/>
          </p:cNvSpPr>
          <p:nvPr>
            <p:ph idx="1"/>
          </p:nvPr>
        </p:nvSpPr>
        <p:spPr/>
        <p:txBody>
          <a:bodyPr>
            <a:normAutofit fontScale="92500" lnSpcReduction="20000"/>
          </a:bodyPr>
          <a:lstStyle/>
          <a:p>
            <a:r>
              <a:rPr lang="en-US" dirty="0"/>
              <a:t>A very important question when designing a computational framework is:</a:t>
            </a:r>
          </a:p>
          <a:p>
            <a:pPr marL="0" indent="0">
              <a:buNone/>
            </a:pPr>
            <a:endParaRPr lang="en-US" dirty="0"/>
          </a:p>
          <a:p>
            <a:endParaRPr lang="en-US" dirty="0"/>
          </a:p>
          <a:p>
            <a:r>
              <a:rPr lang="en-US" dirty="0"/>
              <a:t>A language for which the answer to the above question is “yes” is called a </a:t>
            </a:r>
            <a:r>
              <a:rPr lang="en-US" b="1" dirty="0"/>
              <a:t>universal model of computation</a:t>
            </a:r>
            <a:r>
              <a:rPr lang="en-US" dirty="0"/>
              <a:t>.</a:t>
            </a:r>
          </a:p>
          <a:p>
            <a:r>
              <a:rPr lang="en-US" dirty="0"/>
              <a:t>It is not possible to develop a programming language that is more powerful (in the sense that it can compute more functions) than a universal model of computation.</a:t>
            </a:r>
          </a:p>
        </p:txBody>
      </p:sp>
      <p:sp>
        <p:nvSpPr>
          <p:cNvPr id="4" name="TextBox 3"/>
          <p:cNvSpPr txBox="1"/>
          <p:nvPr/>
        </p:nvSpPr>
        <p:spPr>
          <a:xfrm>
            <a:off x="2128587" y="2750820"/>
            <a:ext cx="5201149" cy="646331"/>
          </a:xfrm>
          <a:prstGeom prst="rect">
            <a:avLst/>
          </a:prstGeom>
          <a:solidFill>
            <a:schemeClr val="accent6">
              <a:lumMod val="60000"/>
              <a:lumOff val="40000"/>
            </a:schemeClr>
          </a:solidFill>
        </p:spPr>
        <p:txBody>
          <a:bodyPr wrap="square" rtlCol="0">
            <a:spAutoFit/>
          </a:bodyPr>
          <a:lstStyle/>
          <a:p>
            <a:r>
              <a:rPr lang="en-US" dirty="0"/>
              <a:t>In this framework, will it be possible to compute all computable functions?</a:t>
            </a:r>
          </a:p>
        </p:txBody>
      </p:sp>
    </p:spTree>
    <p:extLst>
      <p:ext uri="{BB962C8B-B14F-4D97-AF65-F5344CB8AC3E}">
        <p14:creationId xmlns:p14="http://schemas.microsoft.com/office/powerpoint/2010/main" val="2334135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t>
            </a:r>
            <a:r>
              <a:rPr lang="en-US" dirty="0" err="1"/>
              <a:t>turing</a:t>
            </a:r>
            <a:r>
              <a:rPr lang="en-US" dirty="0"/>
              <a:t> machine</a:t>
            </a:r>
          </a:p>
        </p:txBody>
      </p:sp>
      <p:sp>
        <p:nvSpPr>
          <p:cNvPr id="5" name="Text Placeholder 4"/>
          <p:cNvSpPr>
            <a:spLocks noGrp="1"/>
          </p:cNvSpPr>
          <p:nvPr>
            <p:ph type="body" idx="1"/>
          </p:nvPr>
        </p:nvSpPr>
        <p:spPr/>
        <p:txBody>
          <a:bodyPr/>
          <a:lstStyle/>
          <a:p>
            <a:r>
              <a:rPr lang="en-US" dirty="0"/>
              <a:t>A universal model of computation</a:t>
            </a:r>
          </a:p>
        </p:txBody>
      </p:sp>
    </p:spTree>
    <p:extLst>
      <p:ext uri="{BB962C8B-B14F-4D97-AF65-F5344CB8AC3E}">
        <p14:creationId xmlns:p14="http://schemas.microsoft.com/office/powerpoint/2010/main" val="183083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Alan </a:t>
            </a:r>
            <a:r>
              <a:rPr lang="en-US" dirty="0" err="1"/>
              <a:t>turing</a:t>
            </a:r>
            <a:endParaRPr lang="en-US" dirty="0"/>
          </a:p>
        </p:txBody>
      </p:sp>
      <p:sp>
        <p:nvSpPr>
          <p:cNvPr id="5" name="Content Placeholder 4"/>
          <p:cNvSpPr>
            <a:spLocks noGrp="1"/>
          </p:cNvSpPr>
          <p:nvPr>
            <p:ph idx="1"/>
          </p:nvPr>
        </p:nvSpPr>
        <p:spPr/>
        <p:txBody>
          <a:bodyPr>
            <a:normAutofit/>
          </a:bodyPr>
          <a:lstStyle/>
          <a:p>
            <a:r>
              <a:rPr lang="en-US" dirty="0"/>
              <a:t>Alan Turing (1912-1954) is widely considered to be the father of theoretical computer science and artificial intelligence.</a:t>
            </a:r>
          </a:p>
          <a:p>
            <a:r>
              <a:rPr lang="en-US" dirty="0"/>
              <a:t>The Turing Award is the highest award in the field of computer science.</a:t>
            </a:r>
          </a:p>
          <a:p>
            <a:r>
              <a:rPr lang="en-US" dirty="0"/>
              <a:t>Turing personally broke the form of Enigma that was used by the U-boats preying on the North Atlantic merchant convoys.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6124" y="0"/>
            <a:ext cx="1347876" cy="1752047"/>
          </a:xfrm>
          <a:prstGeom prst="rect">
            <a:avLst/>
          </a:prstGeom>
        </p:spPr>
      </p:pic>
    </p:spTree>
    <p:extLst>
      <p:ext uri="{BB962C8B-B14F-4D97-AF65-F5344CB8AC3E}">
        <p14:creationId xmlns:p14="http://schemas.microsoft.com/office/powerpoint/2010/main" val="3574888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491" y="1935480"/>
            <a:ext cx="3965711" cy="4077836"/>
          </a:xfrm>
          <a:prstGeom prst="rect">
            <a:avLst/>
          </a:prstGeom>
        </p:spPr>
      </p:pic>
      <p:sp>
        <p:nvSpPr>
          <p:cNvPr id="6" name="TextBox 5"/>
          <p:cNvSpPr txBox="1"/>
          <p:nvPr/>
        </p:nvSpPr>
        <p:spPr>
          <a:xfrm>
            <a:off x="5798820" y="1935480"/>
            <a:ext cx="2476500" cy="1477328"/>
          </a:xfrm>
          <a:prstGeom prst="rect">
            <a:avLst/>
          </a:prstGeom>
          <a:noFill/>
        </p:spPr>
        <p:txBody>
          <a:bodyPr wrap="square" rtlCol="0">
            <a:spAutoFit/>
          </a:bodyPr>
          <a:lstStyle/>
          <a:p>
            <a:r>
              <a:rPr lang="en-US" dirty="0"/>
              <a:t>The UK government did not disclose details of the efforts to crack the Enigma machine until 1974.</a:t>
            </a:r>
          </a:p>
        </p:txBody>
      </p:sp>
      <p:sp>
        <p:nvSpPr>
          <p:cNvPr id="7" name="Title 6"/>
          <p:cNvSpPr>
            <a:spLocks noGrp="1"/>
          </p:cNvSpPr>
          <p:nvPr>
            <p:ph type="title"/>
          </p:nvPr>
        </p:nvSpPr>
        <p:spPr/>
        <p:txBody>
          <a:bodyPr/>
          <a:lstStyle/>
          <a:p>
            <a:r>
              <a:rPr lang="en-US" dirty="0"/>
              <a:t>The enigma machine</a:t>
            </a:r>
          </a:p>
        </p:txBody>
      </p:sp>
    </p:spTree>
    <p:extLst>
      <p:ext uri="{BB962C8B-B14F-4D97-AF65-F5344CB8AC3E}">
        <p14:creationId xmlns:p14="http://schemas.microsoft.com/office/powerpoint/2010/main" val="3744999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68730" y="652144"/>
            <a:ext cx="6572250" cy="4498975"/>
          </a:xfrm>
        </p:spPr>
        <p:txBody>
          <a:bodyPr>
            <a:normAutofit fontScale="92500" lnSpcReduction="10000"/>
          </a:bodyPr>
          <a:lstStyle/>
          <a:p>
            <a:r>
              <a:rPr lang="en-US" dirty="0"/>
              <a:t>Some historians estimate that Bletchley Park's massive codebreaking operation, especially the breaking of U-boat Enigma, shortened the war in Europe by as many as two to four years.</a:t>
            </a:r>
          </a:p>
          <a:p>
            <a:pPr fontAlgn="base"/>
            <a:r>
              <a:rPr lang="en-US" dirty="0"/>
              <a:t>At a conservative estimate, each year of the fighting in Europe brought on average about seven million deaths, so the significance of Turing's contribution can be roughly quantified in terms of the number of additional lives that might have been lost if he had not achieved what he did.</a:t>
            </a:r>
          </a:p>
          <a:p>
            <a:pPr fontAlgn="base"/>
            <a:r>
              <a:rPr lang="en-US" dirty="0"/>
              <a:t>If U-boat Enigma had not been broken, and the war had continued for another two to three years, a further 14 to 21 million people might have been killed.</a:t>
            </a:r>
          </a:p>
          <a:p>
            <a:endParaRPr lang="en-US" dirty="0"/>
          </a:p>
        </p:txBody>
      </p:sp>
      <p:sp>
        <p:nvSpPr>
          <p:cNvPr id="4" name="TextBox 3"/>
          <p:cNvSpPr txBox="1"/>
          <p:nvPr/>
        </p:nvSpPr>
        <p:spPr>
          <a:xfrm>
            <a:off x="1337310" y="5250180"/>
            <a:ext cx="7654290" cy="646331"/>
          </a:xfrm>
          <a:prstGeom prst="rect">
            <a:avLst/>
          </a:prstGeom>
          <a:noFill/>
        </p:spPr>
        <p:txBody>
          <a:bodyPr wrap="square" rtlCol="0">
            <a:spAutoFit/>
          </a:bodyPr>
          <a:lstStyle/>
          <a:p>
            <a:pPr fontAlgn="base"/>
            <a:r>
              <a:rPr lang="en-US" dirty="0"/>
              <a:t>Source:         Alan Turing: The codebreaker who saved 'millions of lives‘</a:t>
            </a:r>
          </a:p>
          <a:p>
            <a:pPr fontAlgn="base"/>
            <a:r>
              <a:rPr lang="en-US" dirty="0"/>
              <a:t>                      by Jack Copeland</a:t>
            </a:r>
          </a:p>
        </p:txBody>
      </p:sp>
    </p:spTree>
    <p:extLst>
      <p:ext uri="{BB962C8B-B14F-4D97-AF65-F5344CB8AC3E}">
        <p14:creationId xmlns:p14="http://schemas.microsoft.com/office/powerpoint/2010/main" val="1274989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bombe (seriously this machine was “da bombe”)</a:t>
            </a:r>
          </a:p>
        </p:txBody>
      </p:sp>
      <p:sp>
        <p:nvSpPr>
          <p:cNvPr id="5" name="Content Placeholder 4"/>
          <p:cNvSpPr>
            <a:spLocks noGrp="1"/>
          </p:cNvSpPr>
          <p:nvPr>
            <p:ph idx="4294967295"/>
          </p:nvPr>
        </p:nvSpPr>
        <p:spPr>
          <a:xfrm>
            <a:off x="3970020" y="2115185"/>
            <a:ext cx="4884420" cy="3449638"/>
          </a:xfrm>
        </p:spPr>
        <p:txBody>
          <a:bodyPr/>
          <a:lstStyle/>
          <a:p>
            <a:r>
              <a:rPr lang="en-US" dirty="0"/>
              <a:t>Designed by Alan Turing at Bletchley Park</a:t>
            </a:r>
          </a:p>
          <a:p>
            <a:r>
              <a:rPr lang="en-US" dirty="0"/>
              <a:t>Purpose: to break Enigma codes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351" y="2004060"/>
            <a:ext cx="2654384" cy="4008120"/>
          </a:xfrm>
          <a:prstGeom prst="rect">
            <a:avLst/>
          </a:prstGeom>
        </p:spPr>
      </p:pic>
    </p:spTree>
    <p:extLst>
      <p:ext uri="{BB962C8B-B14F-4D97-AF65-F5344CB8AC3E}">
        <p14:creationId xmlns:p14="http://schemas.microsoft.com/office/powerpoint/2010/main" val="4279396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imitation game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9" y="1945195"/>
            <a:ext cx="2589763" cy="3890047"/>
          </a:xfrm>
          <a:prstGeom prst="rect">
            <a:avLst/>
          </a:prstGeom>
        </p:spPr>
      </p:pic>
    </p:spTree>
    <p:extLst>
      <p:ext uri="{BB962C8B-B14F-4D97-AF65-F5344CB8AC3E}">
        <p14:creationId xmlns:p14="http://schemas.microsoft.com/office/powerpoint/2010/main" val="3937831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turing</a:t>
            </a:r>
            <a:r>
              <a:rPr lang="en-US" dirty="0"/>
              <a:t> machine</a:t>
            </a:r>
          </a:p>
        </p:txBody>
      </p:sp>
      <p:sp>
        <p:nvSpPr>
          <p:cNvPr id="3" name="Content Placeholder 2"/>
          <p:cNvSpPr>
            <a:spLocks noGrp="1"/>
          </p:cNvSpPr>
          <p:nvPr>
            <p:ph idx="1"/>
          </p:nvPr>
        </p:nvSpPr>
        <p:spPr/>
        <p:txBody>
          <a:bodyPr>
            <a:normAutofit fontScale="85000" lnSpcReduction="10000"/>
          </a:bodyPr>
          <a:lstStyle/>
          <a:p>
            <a:r>
              <a:rPr lang="en-US" dirty="0"/>
              <a:t>First proposed by Alan Turing in 1936 (when he was 24).</a:t>
            </a:r>
          </a:p>
          <a:p>
            <a:r>
              <a:rPr lang="en-US" dirty="0"/>
              <a:t>One way to think of a Turing machine is as a very simplistic programming language.</a:t>
            </a:r>
          </a:p>
          <a:p>
            <a:r>
              <a:rPr lang="en-US" dirty="0"/>
              <a:t>Similar to a finite automaton but with an </a:t>
            </a:r>
            <a:r>
              <a:rPr lang="en-US" b="1" dirty="0">
                <a:solidFill>
                  <a:srgbClr val="FF0000"/>
                </a:solidFill>
              </a:rPr>
              <a:t>unlimited and unrestricted memory</a:t>
            </a:r>
            <a:r>
              <a:rPr lang="en-US" dirty="0"/>
              <a:t>.</a:t>
            </a:r>
          </a:p>
          <a:p>
            <a:r>
              <a:rPr lang="en-US" dirty="0"/>
              <a:t>A Turing machine (TM) can do everything a real computer can do.</a:t>
            </a:r>
          </a:p>
          <a:p>
            <a:r>
              <a:rPr lang="en-US" dirty="0"/>
              <a:t>Some problems lie beyond the capability of a Turing machine (TM). These problems are beyond the theoretical limits of computation.</a:t>
            </a:r>
          </a:p>
        </p:txBody>
      </p:sp>
    </p:spTree>
    <p:extLst>
      <p:ext uri="{BB962C8B-B14F-4D97-AF65-F5344CB8AC3E}">
        <p14:creationId xmlns:p14="http://schemas.microsoft.com/office/powerpoint/2010/main" val="2026152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D811-2913-477B-924A-1378781FE66D}"/>
              </a:ext>
            </a:extLst>
          </p:cNvPr>
          <p:cNvSpPr>
            <a:spLocks noGrp="1"/>
          </p:cNvSpPr>
          <p:nvPr>
            <p:ph type="title"/>
          </p:nvPr>
        </p:nvSpPr>
        <p:spPr/>
        <p:txBody>
          <a:bodyPr>
            <a:normAutofit fontScale="90000"/>
          </a:bodyPr>
          <a:lstStyle/>
          <a:p>
            <a:r>
              <a:rPr lang="en-US" dirty="0"/>
              <a:t>PC vs TM and The Sapir-Whorf Hypothesis</a:t>
            </a:r>
            <a:br>
              <a:rPr lang="en-US" dirty="0"/>
            </a:br>
            <a:endParaRPr lang="en-US" dirty="0"/>
          </a:p>
        </p:txBody>
      </p:sp>
      <p:sp>
        <p:nvSpPr>
          <p:cNvPr id="3" name="Content Placeholder 2">
            <a:extLst>
              <a:ext uri="{FF2B5EF4-FFF2-40B4-BE49-F238E27FC236}">
                <a16:creationId xmlns:a16="http://schemas.microsoft.com/office/drawing/2014/main" id="{9FAD7454-F6E1-4227-BB16-1826699ADFB6}"/>
              </a:ext>
            </a:extLst>
          </p:cNvPr>
          <p:cNvSpPr>
            <a:spLocks noGrp="1"/>
          </p:cNvSpPr>
          <p:nvPr>
            <p:ph idx="1"/>
          </p:nvPr>
        </p:nvSpPr>
        <p:spPr/>
        <p:txBody>
          <a:bodyPr/>
          <a:lstStyle/>
          <a:p>
            <a:r>
              <a:rPr lang="en-US" dirty="0"/>
              <a:t>A PC has finite memory!</a:t>
            </a:r>
          </a:p>
        </p:txBody>
      </p:sp>
      <p:pic>
        <p:nvPicPr>
          <p:cNvPr id="5" name="Picture 4">
            <a:extLst>
              <a:ext uri="{FF2B5EF4-FFF2-40B4-BE49-F238E27FC236}">
                <a16:creationId xmlns:a16="http://schemas.microsoft.com/office/drawing/2014/main" id="{CA08BC8D-A98A-44E5-9F54-82EF0A0EDF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7526" y="2517170"/>
            <a:ext cx="6943271" cy="2893030"/>
          </a:xfrm>
          <a:prstGeom prst="rect">
            <a:avLst/>
          </a:prstGeom>
        </p:spPr>
      </p:pic>
      <p:sp>
        <p:nvSpPr>
          <p:cNvPr id="6" name="TextBox 5">
            <a:extLst>
              <a:ext uri="{FF2B5EF4-FFF2-40B4-BE49-F238E27FC236}">
                <a16:creationId xmlns:a16="http://schemas.microsoft.com/office/drawing/2014/main" id="{C6112370-8C74-4030-8AC7-B41744E57B2D}"/>
              </a:ext>
            </a:extLst>
          </p:cNvPr>
          <p:cNvSpPr txBox="1"/>
          <p:nvPr/>
        </p:nvSpPr>
        <p:spPr>
          <a:xfrm>
            <a:off x="2138361" y="5410200"/>
            <a:ext cx="5181600" cy="646331"/>
          </a:xfrm>
          <a:prstGeom prst="rect">
            <a:avLst/>
          </a:prstGeom>
          <a:noFill/>
        </p:spPr>
        <p:txBody>
          <a:bodyPr wrap="square" rtlCol="0">
            <a:spAutoFit/>
          </a:bodyPr>
          <a:lstStyle/>
          <a:p>
            <a:r>
              <a:rPr lang="en-US" dirty="0"/>
              <a:t>Do you think that’s a universal model of computation </a:t>
            </a:r>
          </a:p>
          <a:p>
            <a:r>
              <a:rPr lang="en-US" dirty="0"/>
              <a:t>you are computing with right now?</a:t>
            </a:r>
          </a:p>
        </p:txBody>
      </p:sp>
      <p:pic>
        <p:nvPicPr>
          <p:cNvPr id="8" name="Picture 7">
            <a:extLst>
              <a:ext uri="{FF2B5EF4-FFF2-40B4-BE49-F238E27FC236}">
                <a16:creationId xmlns:a16="http://schemas.microsoft.com/office/drawing/2014/main" id="{1D59D428-BBD2-4A27-B81E-0682C0BE3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433" y="12415"/>
            <a:ext cx="1248728" cy="1752600"/>
          </a:xfrm>
          <a:prstGeom prst="rect">
            <a:avLst/>
          </a:prstGeom>
        </p:spPr>
      </p:pic>
    </p:spTree>
    <p:extLst>
      <p:ext uri="{BB962C8B-B14F-4D97-AF65-F5344CB8AC3E}">
        <p14:creationId xmlns:p14="http://schemas.microsoft.com/office/powerpoint/2010/main" val="303234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4390" y="1094104"/>
            <a:ext cx="7280910" cy="3919855"/>
          </a:xfrm>
        </p:spPr>
        <p:txBody>
          <a:bodyPr>
            <a:normAutofit fontScale="92500"/>
          </a:bodyPr>
          <a:lstStyle/>
          <a:p>
            <a:r>
              <a:rPr lang="en-US" dirty="0"/>
              <a:t>In a TM, an infinite tape is used to model unlimited memory.</a:t>
            </a:r>
          </a:p>
          <a:p>
            <a:r>
              <a:rPr lang="en-US" dirty="0"/>
              <a:t>A finite string is initially placed on the tape and denotes the input to the TM.</a:t>
            </a:r>
          </a:p>
          <a:p>
            <a:r>
              <a:rPr lang="en-US" dirty="0"/>
              <a:t>A TM can read and write from its tape via a read-write head.</a:t>
            </a:r>
          </a:p>
          <a:p>
            <a:r>
              <a:rPr lang="en-US" dirty="0"/>
              <a:t>The read-write head can move both to the left and right on the tape.</a:t>
            </a:r>
          </a:p>
          <a:p>
            <a:r>
              <a:rPr lang="en-US" dirty="0"/>
              <a:t>Rejecting and accepting states take effect immediately (the computation halts when such a state is reached).</a:t>
            </a:r>
          </a:p>
          <a:p>
            <a:r>
              <a:rPr lang="en-US" dirty="0"/>
              <a:t>Computation continues until an accepting or rejecting state is reached.</a:t>
            </a:r>
          </a:p>
        </p:txBody>
      </p:sp>
    </p:spTree>
    <p:extLst>
      <p:ext uri="{BB962C8B-B14F-4D97-AF65-F5344CB8AC3E}">
        <p14:creationId xmlns:p14="http://schemas.microsoft.com/office/powerpoint/2010/main" val="4291574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743198"/>
            <a:ext cx="3898631" cy="584775"/>
          </a:xfrm>
          <a:prstGeom prst="rect">
            <a:avLst/>
          </a:prstGeom>
          <a:noFill/>
        </p:spPr>
        <p:txBody>
          <a:bodyPr wrap="none" rtlCol="0">
            <a:spAutoFit/>
          </a:bodyPr>
          <a:lstStyle/>
          <a:p>
            <a:r>
              <a:rPr lang="en-US" sz="3200" dirty="0"/>
              <a:t>undecidable problems</a:t>
            </a:r>
          </a:p>
        </p:txBody>
      </p:sp>
      <p:pic>
        <p:nvPicPr>
          <p:cNvPr id="3" name="Picture 2">
            <a:extLst>
              <a:ext uri="{FF2B5EF4-FFF2-40B4-BE49-F238E27FC236}">
                <a16:creationId xmlns:a16="http://schemas.microsoft.com/office/drawing/2014/main" id="{61D59DF9-DB72-4E87-8440-0B4028664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537804"/>
            <a:ext cx="3563503" cy="4995565"/>
          </a:xfrm>
          <a:prstGeom prst="rect">
            <a:avLst/>
          </a:prstGeom>
        </p:spPr>
      </p:pic>
    </p:spTree>
    <p:extLst>
      <p:ext uri="{BB962C8B-B14F-4D97-AF65-F5344CB8AC3E}">
        <p14:creationId xmlns:p14="http://schemas.microsoft.com/office/powerpoint/2010/main" val="1635797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620" y="1751647"/>
            <a:ext cx="5334000" cy="2409825"/>
          </a:xfrm>
          <a:prstGeom prst="rect">
            <a:avLst/>
          </a:prstGeom>
        </p:spPr>
      </p:pic>
    </p:spTree>
    <p:extLst>
      <p:ext uri="{BB962C8B-B14F-4D97-AF65-F5344CB8AC3E}">
        <p14:creationId xmlns:p14="http://schemas.microsoft.com/office/powerpoint/2010/main" val="82437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28737" y="1722120"/>
            <a:ext cx="6572250" cy="3406140"/>
          </a:xfrm>
        </p:spPr>
        <p:txBody>
          <a:bodyPr>
            <a:normAutofit lnSpcReduction="10000"/>
          </a:bodyPr>
          <a:lstStyle/>
          <a:p>
            <a:r>
              <a:rPr lang="en-US" dirty="0"/>
              <a:t>Q is the set of states,</a:t>
            </a:r>
          </a:p>
          <a:p>
            <a:r>
              <a:rPr lang="en-US" dirty="0">
                <a:sym typeface="Symbol" panose="05050102010706020507" pitchFamily="18" charset="2"/>
              </a:rPr>
              <a:t> </a:t>
            </a:r>
            <a:r>
              <a:rPr lang="en-US" dirty="0"/>
              <a:t>is the input alphabet where the blank symbol b </a:t>
            </a:r>
            <a:r>
              <a:rPr lang="en-US" dirty="0">
                <a:sym typeface="Symbol" panose="05050102010706020507" pitchFamily="18" charset="2"/>
              </a:rPr>
              <a:t></a:t>
            </a:r>
            <a:r>
              <a:rPr lang="en-US" dirty="0"/>
              <a:t> </a:t>
            </a:r>
            <a:r>
              <a:rPr lang="en-US" dirty="0">
                <a:sym typeface="Symbol" panose="05050102010706020507" pitchFamily="18" charset="2"/>
              </a:rPr>
              <a:t></a:t>
            </a:r>
            <a:endParaRPr lang="en-US" dirty="0"/>
          </a:p>
          <a:p>
            <a:r>
              <a:rPr lang="en-US" dirty="0">
                <a:sym typeface="Symbol" panose="05050102010706020507" pitchFamily="18" charset="2"/>
              </a:rPr>
              <a:t></a:t>
            </a:r>
            <a:r>
              <a:rPr lang="en-US" dirty="0"/>
              <a:t> is the tape alphabet, where b </a:t>
            </a:r>
            <a:r>
              <a:rPr lang="en-US" dirty="0">
                <a:sym typeface="Symbol" panose="05050102010706020507" pitchFamily="18" charset="2"/>
              </a:rPr>
              <a:t></a:t>
            </a:r>
            <a:r>
              <a:rPr lang="en-US" dirty="0"/>
              <a:t> </a:t>
            </a:r>
            <a:r>
              <a:rPr lang="en-US" dirty="0">
                <a:sym typeface="Symbol" panose="05050102010706020507" pitchFamily="18" charset="2"/>
              </a:rPr>
              <a:t>     ,</a:t>
            </a:r>
            <a:endParaRPr lang="en-US" dirty="0"/>
          </a:p>
          <a:p>
            <a:r>
              <a:rPr lang="en-US" dirty="0">
                <a:sym typeface="Symbol" panose="05050102010706020507" pitchFamily="18" charset="2"/>
              </a:rPr>
              <a:t> : Q x   Q x  x {L,R} i</a:t>
            </a:r>
            <a:r>
              <a:rPr lang="en-US" dirty="0"/>
              <a:t>s the transition function,</a:t>
            </a:r>
          </a:p>
          <a:p>
            <a:r>
              <a:rPr lang="en-US" dirty="0"/>
              <a:t>q</a:t>
            </a:r>
            <a:r>
              <a:rPr lang="en-US" baseline="-25000" dirty="0"/>
              <a:t>0</a:t>
            </a:r>
            <a:r>
              <a:rPr lang="en-US" dirty="0"/>
              <a:t> </a:t>
            </a:r>
            <a:r>
              <a:rPr lang="en-US" dirty="0">
                <a:sym typeface="Symbol" panose="05050102010706020507" pitchFamily="18" charset="2"/>
              </a:rPr>
              <a:t></a:t>
            </a:r>
            <a:r>
              <a:rPr lang="en-US" dirty="0"/>
              <a:t> Q is the start state,</a:t>
            </a:r>
          </a:p>
          <a:p>
            <a:r>
              <a:rPr lang="en-US" dirty="0" err="1"/>
              <a:t>q</a:t>
            </a:r>
            <a:r>
              <a:rPr lang="en-US" baseline="-25000" dirty="0" err="1"/>
              <a:t>accept</a:t>
            </a:r>
            <a:r>
              <a:rPr lang="en-US" dirty="0"/>
              <a:t> </a:t>
            </a:r>
            <a:r>
              <a:rPr lang="en-US" dirty="0">
                <a:sym typeface="Symbol" panose="05050102010706020507" pitchFamily="18" charset="2"/>
              </a:rPr>
              <a:t></a:t>
            </a:r>
            <a:r>
              <a:rPr lang="en-US" dirty="0"/>
              <a:t> Q is the accept state, and</a:t>
            </a:r>
          </a:p>
          <a:p>
            <a:r>
              <a:rPr lang="en-US" dirty="0" err="1"/>
              <a:t>q</a:t>
            </a:r>
            <a:r>
              <a:rPr lang="en-US" baseline="-25000" dirty="0" err="1"/>
              <a:t>reject</a:t>
            </a:r>
            <a:r>
              <a:rPr lang="en-US" dirty="0"/>
              <a:t> </a:t>
            </a:r>
            <a:r>
              <a:rPr lang="en-US" dirty="0">
                <a:sym typeface="Symbol" panose="05050102010706020507" pitchFamily="18" charset="2"/>
              </a:rPr>
              <a:t></a:t>
            </a:r>
            <a:r>
              <a:rPr lang="en-US" dirty="0"/>
              <a:t> Q is the reject state, where </a:t>
            </a:r>
            <a:r>
              <a:rPr lang="en-US" dirty="0" err="1"/>
              <a:t>q</a:t>
            </a:r>
            <a:r>
              <a:rPr lang="en-US" baseline="-25000" dirty="0" err="1"/>
              <a:t>reject</a:t>
            </a:r>
            <a:r>
              <a:rPr lang="en-US" dirty="0"/>
              <a:t> </a:t>
            </a:r>
            <a:r>
              <a:rPr lang="en-US" dirty="0">
                <a:sym typeface="Symbol" panose="05050102010706020507" pitchFamily="18" charset="2"/>
              </a:rPr>
              <a:t></a:t>
            </a:r>
            <a:r>
              <a:rPr lang="en-US" dirty="0"/>
              <a:t> </a:t>
            </a:r>
            <a:r>
              <a:rPr lang="en-US" dirty="0" err="1"/>
              <a:t>q</a:t>
            </a:r>
            <a:r>
              <a:rPr lang="en-US" baseline="-25000" dirty="0" err="1"/>
              <a:t>accept</a:t>
            </a:r>
            <a:r>
              <a:rPr lang="en-US" dirty="0"/>
              <a:t> </a:t>
            </a:r>
          </a:p>
          <a:p>
            <a:endParaRPr lang="en-US" dirty="0"/>
          </a:p>
        </p:txBody>
      </p:sp>
      <p:sp>
        <p:nvSpPr>
          <p:cNvPr id="4" name="TextBox 3"/>
          <p:cNvSpPr txBox="1"/>
          <p:nvPr/>
        </p:nvSpPr>
        <p:spPr>
          <a:xfrm>
            <a:off x="953452" y="744682"/>
            <a:ext cx="7322820" cy="707886"/>
          </a:xfrm>
          <a:prstGeom prst="rect">
            <a:avLst/>
          </a:prstGeom>
          <a:noFill/>
        </p:spPr>
        <p:txBody>
          <a:bodyPr wrap="square" rtlCol="0">
            <a:spAutoFit/>
          </a:bodyPr>
          <a:lstStyle/>
          <a:p>
            <a:r>
              <a:rPr lang="en-US" sz="2000" dirty="0"/>
              <a:t>A </a:t>
            </a:r>
            <a:r>
              <a:rPr lang="en-US" sz="2000" b="1" dirty="0"/>
              <a:t>Turing machine</a:t>
            </a:r>
            <a:r>
              <a:rPr lang="en-US" sz="2000" dirty="0"/>
              <a:t> is a 7-tuple (Q,</a:t>
            </a:r>
            <a:r>
              <a:rPr lang="en-US" sz="2000" dirty="0">
                <a:sym typeface="Symbol" panose="05050102010706020507" pitchFamily="18" charset="2"/>
              </a:rPr>
              <a:t></a:t>
            </a:r>
            <a:r>
              <a:rPr lang="en-US" sz="2000" dirty="0"/>
              <a:t>,</a:t>
            </a:r>
            <a:r>
              <a:rPr lang="en-US" sz="2000" dirty="0">
                <a:sym typeface="Symbol" panose="05050102010706020507" pitchFamily="18" charset="2"/>
              </a:rPr>
              <a:t></a:t>
            </a:r>
            <a:r>
              <a:rPr lang="en-US" sz="2000" dirty="0"/>
              <a:t>,q</a:t>
            </a:r>
            <a:r>
              <a:rPr lang="en-US" sz="2000" baseline="-25000" dirty="0"/>
              <a:t>0</a:t>
            </a:r>
            <a:r>
              <a:rPr lang="en-US" sz="2000" dirty="0"/>
              <a:t>,q</a:t>
            </a:r>
            <a:r>
              <a:rPr lang="en-US" sz="2000" baseline="-25000" dirty="0"/>
              <a:t>accept</a:t>
            </a:r>
            <a:r>
              <a:rPr lang="en-US" sz="2000" dirty="0"/>
              <a:t>,q</a:t>
            </a:r>
            <a:r>
              <a:rPr lang="en-US" sz="2000" baseline="-25000" dirty="0"/>
              <a:t>reject</a:t>
            </a:r>
            <a:r>
              <a:rPr lang="en-US" sz="2000" dirty="0"/>
              <a:t>) where Q, </a:t>
            </a:r>
            <a:r>
              <a:rPr lang="en-US" sz="2000" dirty="0">
                <a:sym typeface="Symbol" panose="05050102010706020507" pitchFamily="18" charset="2"/>
              </a:rPr>
              <a:t></a:t>
            </a:r>
            <a:r>
              <a:rPr lang="en-US" sz="2000" dirty="0"/>
              <a:t>, and </a:t>
            </a:r>
            <a:r>
              <a:rPr lang="en-US" sz="2000" dirty="0">
                <a:sym typeface="Symbol" panose="05050102010706020507" pitchFamily="18" charset="2"/>
              </a:rPr>
              <a:t> </a:t>
            </a:r>
            <a:r>
              <a:rPr lang="en-US" sz="2000" dirty="0"/>
              <a:t>are all finite sets and</a:t>
            </a:r>
          </a:p>
        </p:txBody>
      </p:sp>
    </p:spTree>
    <p:extLst>
      <p:ext uri="{BB962C8B-B14F-4D97-AF65-F5344CB8AC3E}">
        <p14:creationId xmlns:p14="http://schemas.microsoft.com/office/powerpoint/2010/main" val="3678492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variation of the tm</a:t>
            </a:r>
          </a:p>
        </p:txBody>
      </p:sp>
      <p:sp>
        <p:nvSpPr>
          <p:cNvPr id="3" name="Content Placeholder 2"/>
          <p:cNvSpPr>
            <a:spLocks noGrp="1"/>
          </p:cNvSpPr>
          <p:nvPr>
            <p:ph idx="1"/>
          </p:nvPr>
        </p:nvSpPr>
        <p:spPr/>
        <p:txBody>
          <a:bodyPr>
            <a:normAutofit lnSpcReduction="10000"/>
          </a:bodyPr>
          <a:lstStyle/>
          <a:p>
            <a:r>
              <a:rPr lang="en-US" dirty="0"/>
              <a:t>The variation of a TM that we will consider needs no accept/reject states. Our machine halts when no more transitions can be made.</a:t>
            </a:r>
          </a:p>
          <a:p>
            <a:r>
              <a:rPr lang="en-US" dirty="0"/>
              <a:t>Our TM will run as long as (well-formed) transitions are possible (e.g., it is possible for a TM to run indefinitely).</a:t>
            </a:r>
          </a:p>
          <a:p>
            <a:r>
              <a:rPr lang="en-US" dirty="0"/>
              <a:t>After our TM has halted, there are two ways it can communicate the results of its computation.</a:t>
            </a:r>
          </a:p>
          <a:p>
            <a:pPr lvl="1"/>
            <a:r>
              <a:rPr lang="en-US" dirty="0"/>
              <a:t>The final internal state.</a:t>
            </a:r>
          </a:p>
          <a:p>
            <a:pPr lvl="1"/>
            <a:r>
              <a:rPr lang="en-US" dirty="0"/>
              <a:t>The contents of the tape.</a:t>
            </a:r>
          </a:p>
        </p:txBody>
      </p:sp>
    </p:spTree>
    <p:extLst>
      <p:ext uri="{BB962C8B-B14F-4D97-AF65-F5344CB8AC3E}">
        <p14:creationId xmlns:p14="http://schemas.microsoft.com/office/powerpoint/2010/main" val="322736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An Even-odd recognizer</a:t>
            </a:r>
          </a:p>
        </p:txBody>
      </p:sp>
      <p:sp>
        <p:nvSpPr>
          <p:cNvPr id="5" name="Oval 4"/>
          <p:cNvSpPr/>
          <p:nvPr/>
        </p:nvSpPr>
        <p:spPr>
          <a:xfrm>
            <a:off x="2808457" y="2730764"/>
            <a:ext cx="914400" cy="914400"/>
          </a:xfrm>
          <a:prstGeom prst="ellipse">
            <a:avLst/>
          </a:prstGeom>
          <a:solidFill>
            <a:schemeClr val="tx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6" name="Oval 5"/>
          <p:cNvSpPr/>
          <p:nvPr/>
        </p:nvSpPr>
        <p:spPr>
          <a:xfrm>
            <a:off x="4803923" y="2740396"/>
            <a:ext cx="914400" cy="914400"/>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cxnSp>
        <p:nvCxnSpPr>
          <p:cNvPr id="8" name="Straight Arrow Connector 7"/>
          <p:cNvCxnSpPr>
            <a:endCxn id="5" idx="2"/>
          </p:cNvCxnSpPr>
          <p:nvPr/>
        </p:nvCxnSpPr>
        <p:spPr>
          <a:xfrm flipV="1">
            <a:off x="1866900" y="3187964"/>
            <a:ext cx="941557" cy="481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88020" y="1968210"/>
            <a:ext cx="654346" cy="369332"/>
          </a:xfrm>
          <a:prstGeom prst="rect">
            <a:avLst/>
          </a:prstGeom>
          <a:noFill/>
        </p:spPr>
        <p:txBody>
          <a:bodyPr wrap="none" rtlCol="0">
            <a:spAutoFit/>
          </a:bodyPr>
          <a:lstStyle/>
          <a:p>
            <a:r>
              <a:rPr lang="en-US" dirty="0"/>
              <a:t>1</a:t>
            </a:r>
            <a:r>
              <a:rPr lang="en-US" dirty="0">
                <a:sym typeface="Symbol" panose="05050102010706020507" pitchFamily="18" charset="2"/>
              </a:rPr>
              <a:t></a:t>
            </a:r>
            <a:r>
              <a:rPr lang="en-US" dirty="0"/>
              <a:t>R</a:t>
            </a:r>
          </a:p>
        </p:txBody>
      </p:sp>
      <p:sp>
        <p:nvSpPr>
          <p:cNvPr id="17" name="TextBox 16"/>
          <p:cNvSpPr txBox="1"/>
          <p:nvPr/>
        </p:nvSpPr>
        <p:spPr>
          <a:xfrm>
            <a:off x="4046160" y="4076725"/>
            <a:ext cx="654346" cy="369332"/>
          </a:xfrm>
          <a:prstGeom prst="rect">
            <a:avLst/>
          </a:prstGeom>
          <a:noFill/>
        </p:spPr>
        <p:txBody>
          <a:bodyPr wrap="none" rtlCol="0">
            <a:spAutoFit/>
          </a:bodyPr>
          <a:lstStyle/>
          <a:p>
            <a:r>
              <a:rPr lang="en-US" dirty="0"/>
              <a:t>1</a:t>
            </a:r>
            <a:r>
              <a:rPr lang="en-US" dirty="0">
                <a:sym typeface="Symbol" panose="05050102010706020507" pitchFamily="18" charset="2"/>
              </a:rPr>
              <a:t></a:t>
            </a:r>
            <a:r>
              <a:rPr lang="en-US" dirty="0"/>
              <a:t>R</a:t>
            </a:r>
          </a:p>
        </p:txBody>
      </p:sp>
      <p:grpSp>
        <p:nvGrpSpPr>
          <p:cNvPr id="23" name="Group 22"/>
          <p:cNvGrpSpPr/>
          <p:nvPr/>
        </p:nvGrpSpPr>
        <p:grpSpPr>
          <a:xfrm>
            <a:off x="3748493" y="5234940"/>
            <a:ext cx="1447800" cy="365760"/>
            <a:chOff x="2369820" y="5181600"/>
            <a:chExt cx="1447800" cy="365760"/>
          </a:xfrm>
        </p:grpSpPr>
        <p:sp>
          <p:nvSpPr>
            <p:cNvPr id="19" name="Rectangle 18"/>
            <p:cNvSpPr>
              <a:spLocks noChangeAspect="1"/>
            </p:cNvSpPr>
            <p:nvPr/>
          </p:nvSpPr>
          <p:spPr>
            <a:xfrm>
              <a:off x="2369820" y="518160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p:cNvSpPr>
              <a:spLocks noChangeAspect="1"/>
            </p:cNvSpPr>
            <p:nvPr/>
          </p:nvSpPr>
          <p:spPr>
            <a:xfrm>
              <a:off x="2727960" y="518160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1" name="Rectangle 20"/>
            <p:cNvSpPr>
              <a:spLocks noChangeAspect="1"/>
            </p:cNvSpPr>
            <p:nvPr/>
          </p:nvSpPr>
          <p:spPr>
            <a:xfrm>
              <a:off x="3086100" y="518160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2" name="Rectangle 21"/>
            <p:cNvSpPr>
              <a:spLocks noChangeAspect="1"/>
            </p:cNvSpPr>
            <p:nvPr/>
          </p:nvSpPr>
          <p:spPr>
            <a:xfrm>
              <a:off x="3451860" y="518160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grpSp>
      <p:cxnSp>
        <p:nvCxnSpPr>
          <p:cNvPr id="25" name="Straight Arrow Connector 24"/>
          <p:cNvCxnSpPr/>
          <p:nvPr/>
        </p:nvCxnSpPr>
        <p:spPr>
          <a:xfrm>
            <a:off x="390089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808457" y="2730764"/>
            <a:ext cx="914400" cy="914400"/>
          </a:xfrm>
          <a:prstGeom prst="ellipse">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32" name="Oval 31"/>
          <p:cNvSpPr/>
          <p:nvPr/>
        </p:nvSpPr>
        <p:spPr>
          <a:xfrm>
            <a:off x="4803923" y="2740396"/>
            <a:ext cx="914400" cy="9144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sp>
        <p:nvSpPr>
          <p:cNvPr id="33" name="Oval 32"/>
          <p:cNvSpPr/>
          <p:nvPr/>
        </p:nvSpPr>
        <p:spPr>
          <a:xfrm>
            <a:off x="2808457" y="2730764"/>
            <a:ext cx="914400" cy="914400"/>
          </a:xfrm>
          <a:prstGeom prst="ellipse">
            <a:avLst/>
          </a:prstGeom>
          <a:solidFill>
            <a:schemeClr val="tx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34" name="Oval 33"/>
          <p:cNvSpPr/>
          <p:nvPr/>
        </p:nvSpPr>
        <p:spPr>
          <a:xfrm>
            <a:off x="4803923" y="2740396"/>
            <a:ext cx="914400" cy="914400"/>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sp>
        <p:nvSpPr>
          <p:cNvPr id="37" name="Oval 36"/>
          <p:cNvSpPr/>
          <p:nvPr/>
        </p:nvSpPr>
        <p:spPr>
          <a:xfrm>
            <a:off x="2808457" y="2730764"/>
            <a:ext cx="914400" cy="914400"/>
          </a:xfrm>
          <a:prstGeom prst="ellipse">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38" name="Oval 37"/>
          <p:cNvSpPr/>
          <p:nvPr/>
        </p:nvSpPr>
        <p:spPr>
          <a:xfrm>
            <a:off x="4803923" y="2740396"/>
            <a:ext cx="914400" cy="9144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cxnSp>
        <p:nvCxnSpPr>
          <p:cNvPr id="82" name="Straight Arrow Connector 81"/>
          <p:cNvCxnSpPr/>
          <p:nvPr/>
        </p:nvCxnSpPr>
        <p:spPr>
          <a:xfrm>
            <a:off x="428183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463991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501323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Freeform: Shape 12"/>
          <p:cNvSpPr/>
          <p:nvPr/>
        </p:nvSpPr>
        <p:spPr>
          <a:xfrm>
            <a:off x="3230880" y="2308835"/>
            <a:ext cx="1905000" cy="441985"/>
          </a:xfrm>
          <a:custGeom>
            <a:avLst/>
            <a:gdLst>
              <a:gd name="connsiteX0" fmla="*/ 0 w 2019300"/>
              <a:gd name="connsiteY0" fmla="*/ 365785 h 381025"/>
              <a:gd name="connsiteX1" fmla="*/ 845820 w 2019300"/>
              <a:gd name="connsiteY1" fmla="*/ 25 h 381025"/>
              <a:gd name="connsiteX2" fmla="*/ 2019300 w 2019300"/>
              <a:gd name="connsiteY2" fmla="*/ 381025 h 381025"/>
            </a:gdLst>
            <a:ahLst/>
            <a:cxnLst>
              <a:cxn ang="0">
                <a:pos x="connsiteX0" y="connsiteY0"/>
              </a:cxn>
              <a:cxn ang="0">
                <a:pos x="connsiteX1" y="connsiteY1"/>
              </a:cxn>
              <a:cxn ang="0">
                <a:pos x="connsiteX2" y="connsiteY2"/>
              </a:cxn>
            </a:cxnLst>
            <a:rect l="l" t="t" r="r" b="b"/>
            <a:pathLst>
              <a:path w="2019300" h="381025">
                <a:moveTo>
                  <a:pt x="0" y="365785"/>
                </a:moveTo>
                <a:cubicBezTo>
                  <a:pt x="254635" y="181635"/>
                  <a:pt x="509270" y="-2515"/>
                  <a:pt x="845820" y="25"/>
                </a:cubicBezTo>
                <a:cubicBezTo>
                  <a:pt x="1182370" y="2565"/>
                  <a:pt x="1600835" y="191795"/>
                  <a:pt x="2019300" y="381025"/>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p:cNvSpPr/>
          <p:nvPr/>
        </p:nvSpPr>
        <p:spPr>
          <a:xfrm flipH="1" flipV="1">
            <a:off x="3329453" y="3634740"/>
            <a:ext cx="1905000" cy="441985"/>
          </a:xfrm>
          <a:custGeom>
            <a:avLst/>
            <a:gdLst>
              <a:gd name="connsiteX0" fmla="*/ 0 w 2019300"/>
              <a:gd name="connsiteY0" fmla="*/ 365785 h 381025"/>
              <a:gd name="connsiteX1" fmla="*/ 845820 w 2019300"/>
              <a:gd name="connsiteY1" fmla="*/ 25 h 381025"/>
              <a:gd name="connsiteX2" fmla="*/ 2019300 w 2019300"/>
              <a:gd name="connsiteY2" fmla="*/ 381025 h 381025"/>
            </a:gdLst>
            <a:ahLst/>
            <a:cxnLst>
              <a:cxn ang="0">
                <a:pos x="connsiteX0" y="connsiteY0"/>
              </a:cxn>
              <a:cxn ang="0">
                <a:pos x="connsiteX1" y="connsiteY1"/>
              </a:cxn>
              <a:cxn ang="0">
                <a:pos x="connsiteX2" y="connsiteY2"/>
              </a:cxn>
            </a:cxnLst>
            <a:rect l="l" t="t" r="r" b="b"/>
            <a:pathLst>
              <a:path w="2019300" h="381025">
                <a:moveTo>
                  <a:pt x="0" y="365785"/>
                </a:moveTo>
                <a:cubicBezTo>
                  <a:pt x="254635" y="181635"/>
                  <a:pt x="509270" y="-2515"/>
                  <a:pt x="845820" y="25"/>
                </a:cubicBezTo>
                <a:cubicBezTo>
                  <a:pt x="1182370" y="2565"/>
                  <a:pt x="1600835" y="191795"/>
                  <a:pt x="2019300" y="381025"/>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26" presetClass="emph" presetSubtype="0" fill="hold" grpId="0" nodeType="withEffect">
                                  <p:stCondLst>
                                    <p:cond delay="0"/>
                                  </p:stCondLst>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xit" presetSubtype="0" fill="hold" nodeType="withEffect">
                                  <p:stCondLst>
                                    <p:cond delay="0"/>
                                  </p:stCondLst>
                                  <p:childTnLst>
                                    <p:animEffect transition="out" filter="fade">
                                      <p:cBhvr>
                                        <p:cTn id="29" dur="500"/>
                                        <p:tgtEl>
                                          <p:spTgt spid="82"/>
                                        </p:tgtEl>
                                      </p:cBhvr>
                                    </p:animEffect>
                                    <p:set>
                                      <p:cBhvr>
                                        <p:cTn id="30" dur="1" fill="hold">
                                          <p:stCondLst>
                                            <p:cond delay="499"/>
                                          </p:stCondLst>
                                        </p:cTn>
                                        <p:tgtEl>
                                          <p:spTgt spid="82"/>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26" presetClass="emph" presetSubtype="0" fill="hold" grpId="0" nodeType="withEffect">
                                  <p:stCondLst>
                                    <p:cond delay="0"/>
                                  </p:stCondLst>
                                  <p:childTnLst>
                                    <p:animEffect transition="out" filter="fade">
                                      <p:cBhvr>
                                        <p:cTn id="35" dur="500" tmFilter="0, 0; .2, .5; .8, .5; 1, 0"/>
                                        <p:tgtEl>
                                          <p:spTgt spid="27"/>
                                        </p:tgtEl>
                                      </p:cBhvr>
                                    </p:animEffect>
                                    <p:animScale>
                                      <p:cBhvr>
                                        <p:cTn id="36" dur="250" autoRev="1" fill="hold"/>
                                        <p:tgtEl>
                                          <p:spTgt spid="27"/>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xit" presetSubtype="0" fill="hold" nodeType="withEffect">
                                  <p:stCondLst>
                                    <p:cond delay="0"/>
                                  </p:stCondLst>
                                  <p:childTnLst>
                                    <p:animEffect transition="out" filter="fade">
                                      <p:cBhvr>
                                        <p:cTn id="46" dur="500"/>
                                        <p:tgtEl>
                                          <p:spTgt spid="83"/>
                                        </p:tgtEl>
                                      </p:cBhvr>
                                    </p:animEffect>
                                    <p:set>
                                      <p:cBhvr>
                                        <p:cTn id="47" dur="1" fill="hold">
                                          <p:stCondLst>
                                            <p:cond delay="499"/>
                                          </p:stCondLst>
                                        </p:cTn>
                                        <p:tgtEl>
                                          <p:spTgt spid="83"/>
                                        </p:tgtEl>
                                        <p:attrNameLst>
                                          <p:attrName>style.visibility</p:attrName>
                                        </p:attrNameLst>
                                      </p:cBhvr>
                                      <p:to>
                                        <p:strVal val="hidden"/>
                                      </p:to>
                                    </p:set>
                                  </p:childTnLst>
                                </p:cTn>
                              </p:par>
                              <p:par>
                                <p:cTn id="48" presetID="26" presetClass="emph" presetSubtype="0" fill="hold" grpId="1" nodeType="withEffect">
                                  <p:stCondLst>
                                    <p:cond delay="0"/>
                                  </p:stCondLst>
                                  <p:childTnLst>
                                    <p:animEffect transition="out" filter="fade">
                                      <p:cBhvr>
                                        <p:cTn id="49" dur="500" tmFilter="0, 0; .2, .5; .8, .5; 1, 0"/>
                                        <p:tgtEl>
                                          <p:spTgt spid="13"/>
                                        </p:tgtEl>
                                      </p:cBhvr>
                                    </p:animEffect>
                                    <p:animScale>
                                      <p:cBhvr>
                                        <p:cTn id="50" dur="250" autoRev="1" fill="hold"/>
                                        <p:tgtEl>
                                          <p:spTgt spid="13"/>
                                        </p:tgtEl>
                                      </p:cBhvr>
                                      <p:by x="105000" y="105000"/>
                                    </p:animScale>
                                  </p:childTnLst>
                                </p:cTn>
                              </p:par>
                              <p:par>
                                <p:cTn id="51" presetID="10"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animEffect transition="in" filter="fade">
                                      <p:cBhvr>
                                        <p:cTn id="5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7" grpId="0" animBg="1"/>
      <p:bldP spid="38" grpId="0" animBg="1"/>
      <p:bldP spid="13" grpId="0" animBg="1"/>
      <p:bldP spid="13" grpId="1"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Counting 1’s</a:t>
            </a:r>
          </a:p>
        </p:txBody>
      </p:sp>
      <p:sp>
        <p:nvSpPr>
          <p:cNvPr id="5" name="Oval 4"/>
          <p:cNvSpPr/>
          <p:nvPr/>
        </p:nvSpPr>
        <p:spPr>
          <a:xfrm>
            <a:off x="2801654" y="2735580"/>
            <a:ext cx="914400" cy="914400"/>
          </a:xfrm>
          <a:prstGeom prst="ellipse">
            <a:avLst/>
          </a:prstGeom>
          <a:solidFill>
            <a:schemeClr val="tx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6" name="Oval 5"/>
          <p:cNvSpPr/>
          <p:nvPr/>
        </p:nvSpPr>
        <p:spPr>
          <a:xfrm>
            <a:off x="4792764" y="2742225"/>
            <a:ext cx="914400" cy="914400"/>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cxnSp>
        <p:nvCxnSpPr>
          <p:cNvPr id="8" name="Straight Arrow Connector 7"/>
          <p:cNvCxnSpPr>
            <a:endCxn id="5" idx="2"/>
          </p:cNvCxnSpPr>
          <p:nvPr/>
        </p:nvCxnSpPr>
        <p:spPr>
          <a:xfrm>
            <a:off x="1866900" y="3192780"/>
            <a:ext cx="934754"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62246" y="2219728"/>
            <a:ext cx="654346" cy="369332"/>
          </a:xfrm>
          <a:prstGeom prst="rect">
            <a:avLst/>
          </a:prstGeom>
          <a:noFill/>
        </p:spPr>
        <p:txBody>
          <a:bodyPr wrap="none" rtlCol="0">
            <a:spAutoFit/>
          </a:bodyPr>
          <a:lstStyle/>
          <a:p>
            <a:r>
              <a:rPr lang="en-US" dirty="0"/>
              <a:t>1</a:t>
            </a:r>
            <a:r>
              <a:rPr lang="en-US" dirty="0">
                <a:sym typeface="Symbol" panose="05050102010706020507" pitchFamily="18" charset="2"/>
              </a:rPr>
              <a:t></a:t>
            </a:r>
            <a:r>
              <a:rPr lang="en-US" dirty="0"/>
              <a:t>R</a:t>
            </a:r>
          </a:p>
        </p:txBody>
      </p:sp>
      <p:sp>
        <p:nvSpPr>
          <p:cNvPr id="17" name="TextBox 16"/>
          <p:cNvSpPr txBox="1"/>
          <p:nvPr/>
        </p:nvSpPr>
        <p:spPr>
          <a:xfrm>
            <a:off x="3998739" y="3750333"/>
            <a:ext cx="654346" cy="369332"/>
          </a:xfrm>
          <a:prstGeom prst="rect">
            <a:avLst/>
          </a:prstGeom>
          <a:noFill/>
        </p:spPr>
        <p:txBody>
          <a:bodyPr wrap="none" rtlCol="0">
            <a:spAutoFit/>
          </a:bodyPr>
          <a:lstStyle/>
          <a:p>
            <a:r>
              <a:rPr lang="en-US" dirty="0"/>
              <a:t>1</a:t>
            </a:r>
            <a:r>
              <a:rPr lang="en-US" dirty="0">
                <a:sym typeface="Symbol" panose="05050102010706020507" pitchFamily="18" charset="2"/>
              </a:rPr>
              <a:t></a:t>
            </a:r>
            <a:r>
              <a:rPr lang="en-US" dirty="0"/>
              <a:t>R</a:t>
            </a:r>
          </a:p>
        </p:txBody>
      </p:sp>
      <p:cxnSp>
        <p:nvCxnSpPr>
          <p:cNvPr id="25" name="Straight Arrow Connector 24"/>
          <p:cNvCxnSpPr/>
          <p:nvPr/>
        </p:nvCxnSpPr>
        <p:spPr>
          <a:xfrm>
            <a:off x="390089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801654" y="2735580"/>
            <a:ext cx="914400" cy="914400"/>
          </a:xfrm>
          <a:prstGeom prst="ellipse">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32" name="Oval 31"/>
          <p:cNvSpPr/>
          <p:nvPr/>
        </p:nvSpPr>
        <p:spPr>
          <a:xfrm>
            <a:off x="4792764" y="2742225"/>
            <a:ext cx="914400" cy="9144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sp>
        <p:nvSpPr>
          <p:cNvPr id="33" name="Oval 32"/>
          <p:cNvSpPr/>
          <p:nvPr/>
        </p:nvSpPr>
        <p:spPr>
          <a:xfrm>
            <a:off x="2804376" y="2733994"/>
            <a:ext cx="914400" cy="914400"/>
          </a:xfrm>
          <a:prstGeom prst="ellipse">
            <a:avLst/>
          </a:prstGeom>
          <a:solidFill>
            <a:schemeClr val="tx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34" name="Oval 33"/>
          <p:cNvSpPr/>
          <p:nvPr/>
        </p:nvSpPr>
        <p:spPr>
          <a:xfrm>
            <a:off x="4792764" y="2742225"/>
            <a:ext cx="914400" cy="914400"/>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cxnSp>
        <p:nvCxnSpPr>
          <p:cNvPr id="82" name="Straight Arrow Connector 81"/>
          <p:cNvCxnSpPr/>
          <p:nvPr/>
        </p:nvCxnSpPr>
        <p:spPr>
          <a:xfrm>
            <a:off x="428183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463991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501323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Freeform: Shape 2"/>
          <p:cNvSpPr/>
          <p:nvPr/>
        </p:nvSpPr>
        <p:spPr>
          <a:xfrm>
            <a:off x="3615690" y="2543431"/>
            <a:ext cx="1295400" cy="320167"/>
          </a:xfrm>
          <a:custGeom>
            <a:avLst/>
            <a:gdLst>
              <a:gd name="connsiteX0" fmla="*/ 0 w 1295400"/>
              <a:gd name="connsiteY0" fmla="*/ 289687 h 320167"/>
              <a:gd name="connsiteX1" fmla="*/ 548640 w 1295400"/>
              <a:gd name="connsiteY1" fmla="*/ 127 h 320167"/>
              <a:gd name="connsiteX2" fmla="*/ 1295400 w 1295400"/>
              <a:gd name="connsiteY2" fmla="*/ 320167 h 320167"/>
            </a:gdLst>
            <a:ahLst/>
            <a:cxnLst>
              <a:cxn ang="0">
                <a:pos x="connsiteX0" y="connsiteY0"/>
              </a:cxn>
              <a:cxn ang="0">
                <a:pos x="connsiteX1" y="connsiteY1"/>
              </a:cxn>
              <a:cxn ang="0">
                <a:pos x="connsiteX2" y="connsiteY2"/>
              </a:cxn>
            </a:cxnLst>
            <a:rect l="l" t="t" r="r" b="b"/>
            <a:pathLst>
              <a:path w="1295400" h="320167">
                <a:moveTo>
                  <a:pt x="0" y="289687"/>
                </a:moveTo>
                <a:cubicBezTo>
                  <a:pt x="166370" y="142367"/>
                  <a:pt x="332740" y="-4953"/>
                  <a:pt x="548640" y="127"/>
                </a:cubicBezTo>
                <a:cubicBezTo>
                  <a:pt x="764540" y="5207"/>
                  <a:pt x="1029970" y="162687"/>
                  <a:pt x="1295400" y="320167"/>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p:cNvSpPr/>
          <p:nvPr/>
        </p:nvSpPr>
        <p:spPr>
          <a:xfrm flipH="1" flipV="1">
            <a:off x="3615690" y="3488044"/>
            <a:ext cx="1295400" cy="320167"/>
          </a:xfrm>
          <a:custGeom>
            <a:avLst/>
            <a:gdLst>
              <a:gd name="connsiteX0" fmla="*/ 0 w 1295400"/>
              <a:gd name="connsiteY0" fmla="*/ 289687 h 320167"/>
              <a:gd name="connsiteX1" fmla="*/ 548640 w 1295400"/>
              <a:gd name="connsiteY1" fmla="*/ 127 h 320167"/>
              <a:gd name="connsiteX2" fmla="*/ 1295400 w 1295400"/>
              <a:gd name="connsiteY2" fmla="*/ 320167 h 320167"/>
            </a:gdLst>
            <a:ahLst/>
            <a:cxnLst>
              <a:cxn ang="0">
                <a:pos x="connsiteX0" y="connsiteY0"/>
              </a:cxn>
              <a:cxn ang="0">
                <a:pos x="connsiteX1" y="connsiteY1"/>
              </a:cxn>
              <a:cxn ang="0">
                <a:pos x="connsiteX2" y="connsiteY2"/>
              </a:cxn>
            </a:cxnLst>
            <a:rect l="l" t="t" r="r" b="b"/>
            <a:pathLst>
              <a:path w="1295400" h="320167">
                <a:moveTo>
                  <a:pt x="0" y="289687"/>
                </a:moveTo>
                <a:cubicBezTo>
                  <a:pt x="166370" y="142367"/>
                  <a:pt x="332740" y="-4953"/>
                  <a:pt x="548640" y="127"/>
                </a:cubicBezTo>
                <a:cubicBezTo>
                  <a:pt x="764540" y="5207"/>
                  <a:pt x="1029970" y="162687"/>
                  <a:pt x="1295400" y="320167"/>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p:nvSpPr>
        <p:spPr>
          <a:xfrm>
            <a:off x="4810815" y="2185928"/>
            <a:ext cx="804204" cy="534412"/>
          </a:xfrm>
          <a:custGeom>
            <a:avLst/>
            <a:gdLst>
              <a:gd name="connsiteX0" fmla="*/ 294585 w 804204"/>
              <a:gd name="connsiteY0" fmla="*/ 534412 h 534412"/>
              <a:gd name="connsiteX1" fmla="*/ 20265 w 804204"/>
              <a:gd name="connsiteY1" fmla="*/ 84832 h 534412"/>
              <a:gd name="connsiteX2" fmla="*/ 782265 w 804204"/>
              <a:gd name="connsiteY2" fmla="*/ 39112 h 534412"/>
              <a:gd name="connsiteX3" fmla="*/ 523185 w 804204"/>
              <a:gd name="connsiteY3" fmla="*/ 519172 h 534412"/>
            </a:gdLst>
            <a:ahLst/>
            <a:cxnLst>
              <a:cxn ang="0">
                <a:pos x="connsiteX0" y="connsiteY0"/>
              </a:cxn>
              <a:cxn ang="0">
                <a:pos x="connsiteX1" y="connsiteY1"/>
              </a:cxn>
              <a:cxn ang="0">
                <a:pos x="connsiteX2" y="connsiteY2"/>
              </a:cxn>
              <a:cxn ang="0">
                <a:pos x="connsiteX3" y="connsiteY3"/>
              </a:cxn>
            </a:cxnLst>
            <a:rect l="l" t="t" r="r" b="b"/>
            <a:pathLst>
              <a:path w="804204" h="534412">
                <a:moveTo>
                  <a:pt x="294585" y="534412"/>
                </a:moveTo>
                <a:cubicBezTo>
                  <a:pt x="116785" y="350897"/>
                  <a:pt x="-61015" y="167382"/>
                  <a:pt x="20265" y="84832"/>
                </a:cubicBezTo>
                <a:cubicBezTo>
                  <a:pt x="101545" y="2282"/>
                  <a:pt x="698445" y="-33278"/>
                  <a:pt x="782265" y="39112"/>
                </a:cubicBezTo>
                <a:cubicBezTo>
                  <a:pt x="866085" y="111502"/>
                  <a:pt x="694635" y="315337"/>
                  <a:pt x="523185" y="519172"/>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p:cNvSpPr/>
          <p:nvPr/>
        </p:nvSpPr>
        <p:spPr>
          <a:xfrm flipH="1" flipV="1">
            <a:off x="2918653" y="3654796"/>
            <a:ext cx="804204" cy="534412"/>
          </a:xfrm>
          <a:custGeom>
            <a:avLst/>
            <a:gdLst>
              <a:gd name="connsiteX0" fmla="*/ 294585 w 804204"/>
              <a:gd name="connsiteY0" fmla="*/ 534412 h 534412"/>
              <a:gd name="connsiteX1" fmla="*/ 20265 w 804204"/>
              <a:gd name="connsiteY1" fmla="*/ 84832 h 534412"/>
              <a:gd name="connsiteX2" fmla="*/ 782265 w 804204"/>
              <a:gd name="connsiteY2" fmla="*/ 39112 h 534412"/>
              <a:gd name="connsiteX3" fmla="*/ 523185 w 804204"/>
              <a:gd name="connsiteY3" fmla="*/ 519172 h 534412"/>
            </a:gdLst>
            <a:ahLst/>
            <a:cxnLst>
              <a:cxn ang="0">
                <a:pos x="connsiteX0" y="connsiteY0"/>
              </a:cxn>
              <a:cxn ang="0">
                <a:pos x="connsiteX1" y="connsiteY1"/>
              </a:cxn>
              <a:cxn ang="0">
                <a:pos x="connsiteX2" y="connsiteY2"/>
              </a:cxn>
              <a:cxn ang="0">
                <a:pos x="connsiteX3" y="connsiteY3"/>
              </a:cxn>
            </a:cxnLst>
            <a:rect l="l" t="t" r="r" b="b"/>
            <a:pathLst>
              <a:path w="804204" h="534412">
                <a:moveTo>
                  <a:pt x="294585" y="534412"/>
                </a:moveTo>
                <a:cubicBezTo>
                  <a:pt x="116785" y="350897"/>
                  <a:pt x="-61015" y="167382"/>
                  <a:pt x="20265" y="84832"/>
                </a:cubicBezTo>
                <a:cubicBezTo>
                  <a:pt x="101545" y="2282"/>
                  <a:pt x="698445" y="-33278"/>
                  <a:pt x="782265" y="39112"/>
                </a:cubicBezTo>
                <a:cubicBezTo>
                  <a:pt x="866085" y="111502"/>
                  <a:pt x="694635" y="315337"/>
                  <a:pt x="523185" y="519172"/>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933950" y="1866054"/>
            <a:ext cx="654346" cy="369332"/>
          </a:xfrm>
          <a:prstGeom prst="rect">
            <a:avLst/>
          </a:prstGeom>
          <a:noFill/>
        </p:spPr>
        <p:txBody>
          <a:bodyPr wrap="none" rtlCol="0">
            <a:spAutoFit/>
          </a:bodyPr>
          <a:lstStyle/>
          <a:p>
            <a:r>
              <a:rPr lang="en-US" dirty="0">
                <a:sym typeface="Symbol" panose="05050102010706020507" pitchFamily="18" charset="2"/>
              </a:rPr>
              <a:t>0</a:t>
            </a:r>
            <a:r>
              <a:rPr lang="en-US" dirty="0"/>
              <a:t>R</a:t>
            </a:r>
          </a:p>
        </p:txBody>
      </p:sp>
      <p:sp>
        <p:nvSpPr>
          <p:cNvPr id="39" name="TextBox 38"/>
          <p:cNvSpPr txBox="1"/>
          <p:nvPr/>
        </p:nvSpPr>
        <p:spPr>
          <a:xfrm>
            <a:off x="2938484" y="4156935"/>
            <a:ext cx="654346" cy="369332"/>
          </a:xfrm>
          <a:prstGeom prst="rect">
            <a:avLst/>
          </a:prstGeom>
          <a:noFill/>
        </p:spPr>
        <p:txBody>
          <a:bodyPr wrap="none" rtlCol="0">
            <a:spAutoFit/>
          </a:bodyPr>
          <a:lstStyle/>
          <a:p>
            <a:r>
              <a:rPr lang="en-US" dirty="0">
                <a:sym typeface="Symbol" panose="05050102010706020507" pitchFamily="18" charset="2"/>
              </a:rPr>
              <a:t>0</a:t>
            </a:r>
            <a:r>
              <a:rPr lang="en-US" dirty="0"/>
              <a:t>R</a:t>
            </a:r>
          </a:p>
        </p:txBody>
      </p:sp>
      <p:grpSp>
        <p:nvGrpSpPr>
          <p:cNvPr id="11" name="Group 10"/>
          <p:cNvGrpSpPr/>
          <p:nvPr/>
        </p:nvGrpSpPr>
        <p:grpSpPr>
          <a:xfrm>
            <a:off x="3382733" y="5234940"/>
            <a:ext cx="1813560" cy="365760"/>
            <a:chOff x="3382733" y="5234940"/>
            <a:chExt cx="1813560" cy="365760"/>
          </a:xfrm>
        </p:grpSpPr>
        <p:sp>
          <p:nvSpPr>
            <p:cNvPr id="19" name="Rectangle 18"/>
            <p:cNvSpPr>
              <a:spLocks noChangeAspect="1"/>
            </p:cNvSpPr>
            <p:nvPr/>
          </p:nvSpPr>
          <p:spPr>
            <a:xfrm>
              <a:off x="3748493" y="523494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p:cNvSpPr>
              <a:spLocks noChangeAspect="1"/>
            </p:cNvSpPr>
            <p:nvPr/>
          </p:nvSpPr>
          <p:spPr>
            <a:xfrm>
              <a:off x="4106633" y="523494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21" name="Rectangle 20"/>
            <p:cNvSpPr>
              <a:spLocks noChangeAspect="1"/>
            </p:cNvSpPr>
            <p:nvPr/>
          </p:nvSpPr>
          <p:spPr>
            <a:xfrm>
              <a:off x="4464773" y="523494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2" name="Rectangle 21"/>
            <p:cNvSpPr>
              <a:spLocks noChangeAspect="1"/>
            </p:cNvSpPr>
            <p:nvPr/>
          </p:nvSpPr>
          <p:spPr>
            <a:xfrm>
              <a:off x="4830533" y="523494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0" name="Rectangle 39"/>
            <p:cNvSpPr>
              <a:spLocks noChangeAspect="1"/>
            </p:cNvSpPr>
            <p:nvPr/>
          </p:nvSpPr>
          <p:spPr>
            <a:xfrm>
              <a:off x="3382733" y="523494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cxnSp>
        <p:nvCxnSpPr>
          <p:cNvPr id="41" name="Straight Arrow Connector 40"/>
          <p:cNvCxnSpPr/>
          <p:nvPr/>
        </p:nvCxnSpPr>
        <p:spPr>
          <a:xfrm>
            <a:off x="356942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64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26" presetClass="emph" presetSubtype="0" fill="hold" grpId="0" nodeType="withEffect">
                                  <p:stCondLst>
                                    <p:cond delay="0"/>
                                  </p:stCondLst>
                                  <p:childTnLst>
                                    <p:animEffect transition="out" filter="fade">
                                      <p:cBhvr>
                                        <p:cTn id="12" dur="500" tmFilter="0, 0; .2, .5; .8, .5; 1, 0"/>
                                        <p:tgtEl>
                                          <p:spTgt spid="35"/>
                                        </p:tgtEl>
                                      </p:cBhvr>
                                    </p:animEffect>
                                    <p:animScale>
                                      <p:cBhvr>
                                        <p:cTn id="13" dur="250" autoRev="1" fill="hold"/>
                                        <p:tgtEl>
                                          <p:spTgt spid="35"/>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par>
                                <p:cTn id="28" presetID="26" presetClass="emph" presetSubtype="0" fill="hold" grpId="0" nodeType="withEffect">
                                  <p:stCondLst>
                                    <p:cond delay="0"/>
                                  </p:stCondLst>
                                  <p:childTnLst>
                                    <p:animEffect transition="out" filter="fade">
                                      <p:cBhvr>
                                        <p:cTn id="29" dur="500" tmFilter="0, 0; .2, .5; .8, .5; 1, 0"/>
                                        <p:tgtEl>
                                          <p:spTgt spid="3"/>
                                        </p:tgtEl>
                                      </p:cBhvr>
                                    </p:animEffect>
                                    <p:animScale>
                                      <p:cBhvr>
                                        <p:cTn id="30" dur="250" autoRev="1" fill="hold"/>
                                        <p:tgtEl>
                                          <p:spTgt spid="3"/>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2"/>
                                        </p:tgtEl>
                                      </p:cBhvr>
                                    </p:animEffect>
                                    <p:set>
                                      <p:cBhvr>
                                        <p:cTn id="35" dur="1" fill="hold">
                                          <p:stCondLst>
                                            <p:cond delay="499"/>
                                          </p:stCondLst>
                                        </p:cTn>
                                        <p:tgtEl>
                                          <p:spTgt spid="82"/>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fade">
                                      <p:cBhvr>
                                        <p:cTn id="38" dur="500"/>
                                        <p:tgtEl>
                                          <p:spTgt spid="83"/>
                                        </p:tgtEl>
                                      </p:cBhvr>
                                    </p:animEffect>
                                  </p:childTnLst>
                                </p:cTn>
                              </p:par>
                              <p:par>
                                <p:cTn id="39" presetID="26" presetClass="emph" presetSubtype="0" fill="hold" grpId="0" nodeType="withEffect">
                                  <p:stCondLst>
                                    <p:cond delay="0"/>
                                  </p:stCondLst>
                                  <p:childTnLst>
                                    <p:animEffect transition="out" filter="fade">
                                      <p:cBhvr>
                                        <p:cTn id="40" dur="500" tmFilter="0, 0; .2, .5; .8, .5; 1, 0"/>
                                        <p:tgtEl>
                                          <p:spTgt spid="10"/>
                                        </p:tgtEl>
                                      </p:cBhvr>
                                    </p:animEffect>
                                    <p:animScale>
                                      <p:cBhvr>
                                        <p:cTn id="41" dur="250" autoRev="1" fill="hold"/>
                                        <p:tgtEl>
                                          <p:spTgt spid="10"/>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xit" presetSubtype="0" fill="hold" nodeType="withEffect">
                                  <p:stCondLst>
                                    <p:cond delay="0"/>
                                  </p:stCondLst>
                                  <p:childTnLst>
                                    <p:animEffect transition="out" filter="fade">
                                      <p:cBhvr>
                                        <p:cTn id="51" dur="500"/>
                                        <p:tgtEl>
                                          <p:spTgt spid="83"/>
                                        </p:tgtEl>
                                      </p:cBhvr>
                                    </p:animEffect>
                                    <p:set>
                                      <p:cBhvr>
                                        <p:cTn id="52" dur="1" fill="hold">
                                          <p:stCondLst>
                                            <p:cond delay="499"/>
                                          </p:stCondLst>
                                        </p:cTn>
                                        <p:tgtEl>
                                          <p:spTgt spid="83"/>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26" presetClass="emph" presetSubtype="0" fill="hold" grpId="0" nodeType="withEffect">
                                  <p:stCondLst>
                                    <p:cond delay="0"/>
                                  </p:stCondLst>
                                  <p:childTnLst>
                                    <p:animEffect transition="out" filter="fade">
                                      <p:cBhvr>
                                        <p:cTn id="57" dur="500" tmFilter="0, 0; .2, .5; .8, .5; 1, 0"/>
                                        <p:tgtEl>
                                          <p:spTgt spid="28"/>
                                        </p:tgtEl>
                                      </p:cBhvr>
                                    </p:animEffect>
                                    <p:animScale>
                                      <p:cBhvr>
                                        <p:cTn id="58"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 grpId="0" animBg="1"/>
      <p:bldP spid="28" grpId="0" animBg="1"/>
      <p:bldP spid="10" grpId="0" animBg="1"/>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Counting and Replacing 1’s</a:t>
            </a:r>
          </a:p>
        </p:txBody>
      </p:sp>
      <p:sp>
        <p:nvSpPr>
          <p:cNvPr id="5" name="Oval 4"/>
          <p:cNvSpPr/>
          <p:nvPr/>
        </p:nvSpPr>
        <p:spPr>
          <a:xfrm>
            <a:off x="2808457" y="2730764"/>
            <a:ext cx="914400" cy="914400"/>
          </a:xfrm>
          <a:prstGeom prst="ellipse">
            <a:avLst/>
          </a:prstGeom>
          <a:solidFill>
            <a:schemeClr val="tx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6" name="Oval 5"/>
          <p:cNvSpPr/>
          <p:nvPr/>
        </p:nvSpPr>
        <p:spPr>
          <a:xfrm>
            <a:off x="4803923" y="2740396"/>
            <a:ext cx="914400" cy="914400"/>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cxnSp>
        <p:nvCxnSpPr>
          <p:cNvPr id="8" name="Straight Arrow Connector 7"/>
          <p:cNvCxnSpPr>
            <a:endCxn id="5" idx="2"/>
          </p:cNvCxnSpPr>
          <p:nvPr/>
        </p:nvCxnSpPr>
        <p:spPr>
          <a:xfrm flipV="1">
            <a:off x="1866900" y="3187964"/>
            <a:ext cx="941557" cy="4816"/>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688020" y="1968210"/>
            <a:ext cx="811441" cy="369332"/>
          </a:xfrm>
          <a:prstGeom prst="rect">
            <a:avLst/>
          </a:prstGeom>
          <a:noFill/>
        </p:spPr>
        <p:txBody>
          <a:bodyPr wrap="none" rtlCol="0">
            <a:spAutoFit/>
          </a:bodyPr>
          <a:lstStyle/>
          <a:p>
            <a:r>
              <a:rPr lang="en-US" dirty="0"/>
              <a:t>1</a:t>
            </a:r>
            <a:r>
              <a:rPr lang="en-US" dirty="0">
                <a:sym typeface="Symbol" panose="05050102010706020507" pitchFamily="18" charset="2"/>
              </a:rPr>
              <a:t>x,</a:t>
            </a:r>
            <a:r>
              <a:rPr lang="en-US" dirty="0"/>
              <a:t>R</a:t>
            </a:r>
          </a:p>
        </p:txBody>
      </p:sp>
      <p:sp>
        <p:nvSpPr>
          <p:cNvPr id="17" name="TextBox 16"/>
          <p:cNvSpPr txBox="1"/>
          <p:nvPr/>
        </p:nvSpPr>
        <p:spPr>
          <a:xfrm>
            <a:off x="4046160" y="4076725"/>
            <a:ext cx="799771" cy="369332"/>
          </a:xfrm>
          <a:prstGeom prst="rect">
            <a:avLst/>
          </a:prstGeom>
          <a:noFill/>
        </p:spPr>
        <p:txBody>
          <a:bodyPr wrap="none" rtlCol="0">
            <a:spAutoFit/>
          </a:bodyPr>
          <a:lstStyle/>
          <a:p>
            <a:r>
              <a:rPr lang="en-US" dirty="0"/>
              <a:t>1</a:t>
            </a:r>
            <a:r>
              <a:rPr lang="en-US" dirty="0">
                <a:sym typeface="Symbol" panose="05050102010706020507" pitchFamily="18" charset="2"/>
              </a:rPr>
              <a:t>y,</a:t>
            </a:r>
            <a:r>
              <a:rPr lang="en-US" dirty="0"/>
              <a:t>R</a:t>
            </a:r>
          </a:p>
        </p:txBody>
      </p:sp>
      <p:grpSp>
        <p:nvGrpSpPr>
          <p:cNvPr id="23" name="Group 22"/>
          <p:cNvGrpSpPr/>
          <p:nvPr/>
        </p:nvGrpSpPr>
        <p:grpSpPr>
          <a:xfrm>
            <a:off x="3748493" y="5231130"/>
            <a:ext cx="1447800" cy="365760"/>
            <a:chOff x="2369820" y="5181600"/>
            <a:chExt cx="1447800" cy="365760"/>
          </a:xfrm>
        </p:grpSpPr>
        <p:sp>
          <p:nvSpPr>
            <p:cNvPr id="19" name="Rectangle 18"/>
            <p:cNvSpPr>
              <a:spLocks noChangeAspect="1"/>
            </p:cNvSpPr>
            <p:nvPr/>
          </p:nvSpPr>
          <p:spPr>
            <a:xfrm>
              <a:off x="2369820" y="518160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0" name="Rectangle 19"/>
            <p:cNvSpPr>
              <a:spLocks noChangeAspect="1"/>
            </p:cNvSpPr>
            <p:nvPr/>
          </p:nvSpPr>
          <p:spPr>
            <a:xfrm>
              <a:off x="2727960" y="518160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1" name="Rectangle 20"/>
            <p:cNvSpPr>
              <a:spLocks noChangeAspect="1"/>
            </p:cNvSpPr>
            <p:nvPr/>
          </p:nvSpPr>
          <p:spPr>
            <a:xfrm>
              <a:off x="3086100" y="518160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2" name="Rectangle 21"/>
            <p:cNvSpPr>
              <a:spLocks noChangeAspect="1"/>
            </p:cNvSpPr>
            <p:nvPr/>
          </p:nvSpPr>
          <p:spPr>
            <a:xfrm>
              <a:off x="3451860" y="518160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grpSp>
      <p:cxnSp>
        <p:nvCxnSpPr>
          <p:cNvPr id="25" name="Straight Arrow Connector 24"/>
          <p:cNvCxnSpPr/>
          <p:nvPr/>
        </p:nvCxnSpPr>
        <p:spPr>
          <a:xfrm>
            <a:off x="390089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2808457" y="2730764"/>
            <a:ext cx="914400" cy="914400"/>
          </a:xfrm>
          <a:prstGeom prst="ellipse">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32" name="Oval 31"/>
          <p:cNvSpPr/>
          <p:nvPr/>
        </p:nvSpPr>
        <p:spPr>
          <a:xfrm>
            <a:off x="4803923" y="2740396"/>
            <a:ext cx="914400" cy="9144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sp>
        <p:nvSpPr>
          <p:cNvPr id="33" name="Oval 32"/>
          <p:cNvSpPr/>
          <p:nvPr/>
        </p:nvSpPr>
        <p:spPr>
          <a:xfrm>
            <a:off x="2808457" y="2730764"/>
            <a:ext cx="914400" cy="914400"/>
          </a:xfrm>
          <a:prstGeom prst="ellipse">
            <a:avLst/>
          </a:prstGeom>
          <a:solidFill>
            <a:schemeClr val="tx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34" name="Oval 33"/>
          <p:cNvSpPr/>
          <p:nvPr/>
        </p:nvSpPr>
        <p:spPr>
          <a:xfrm>
            <a:off x="4803923" y="2740396"/>
            <a:ext cx="914400" cy="914400"/>
          </a:xfrm>
          <a:prstGeom prst="ellipse">
            <a:avLst/>
          </a:prstGeom>
          <a:solidFill>
            <a:schemeClr val="bg1"/>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sp>
        <p:nvSpPr>
          <p:cNvPr id="37" name="Oval 36"/>
          <p:cNvSpPr/>
          <p:nvPr/>
        </p:nvSpPr>
        <p:spPr>
          <a:xfrm>
            <a:off x="2808457" y="2730764"/>
            <a:ext cx="914400" cy="914400"/>
          </a:xfrm>
          <a:prstGeom prst="ellipse">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a:t>
            </a:r>
          </a:p>
        </p:txBody>
      </p:sp>
      <p:sp>
        <p:nvSpPr>
          <p:cNvPr id="38" name="Oval 37"/>
          <p:cNvSpPr/>
          <p:nvPr/>
        </p:nvSpPr>
        <p:spPr>
          <a:xfrm>
            <a:off x="4803923" y="2740396"/>
            <a:ext cx="914400" cy="9144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odd</a:t>
            </a:r>
          </a:p>
        </p:txBody>
      </p:sp>
      <p:cxnSp>
        <p:nvCxnSpPr>
          <p:cNvPr id="82" name="Straight Arrow Connector 81"/>
          <p:cNvCxnSpPr/>
          <p:nvPr/>
        </p:nvCxnSpPr>
        <p:spPr>
          <a:xfrm>
            <a:off x="428183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463991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5013233" y="4812030"/>
            <a:ext cx="0" cy="358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Freeform: Shape 12"/>
          <p:cNvSpPr/>
          <p:nvPr/>
        </p:nvSpPr>
        <p:spPr>
          <a:xfrm>
            <a:off x="3230880" y="2308835"/>
            <a:ext cx="1905000" cy="441985"/>
          </a:xfrm>
          <a:custGeom>
            <a:avLst/>
            <a:gdLst>
              <a:gd name="connsiteX0" fmla="*/ 0 w 2019300"/>
              <a:gd name="connsiteY0" fmla="*/ 365785 h 381025"/>
              <a:gd name="connsiteX1" fmla="*/ 845820 w 2019300"/>
              <a:gd name="connsiteY1" fmla="*/ 25 h 381025"/>
              <a:gd name="connsiteX2" fmla="*/ 2019300 w 2019300"/>
              <a:gd name="connsiteY2" fmla="*/ 381025 h 381025"/>
            </a:gdLst>
            <a:ahLst/>
            <a:cxnLst>
              <a:cxn ang="0">
                <a:pos x="connsiteX0" y="connsiteY0"/>
              </a:cxn>
              <a:cxn ang="0">
                <a:pos x="connsiteX1" y="connsiteY1"/>
              </a:cxn>
              <a:cxn ang="0">
                <a:pos x="connsiteX2" y="connsiteY2"/>
              </a:cxn>
            </a:cxnLst>
            <a:rect l="l" t="t" r="r" b="b"/>
            <a:pathLst>
              <a:path w="2019300" h="381025">
                <a:moveTo>
                  <a:pt x="0" y="365785"/>
                </a:moveTo>
                <a:cubicBezTo>
                  <a:pt x="254635" y="181635"/>
                  <a:pt x="509270" y="-2515"/>
                  <a:pt x="845820" y="25"/>
                </a:cubicBezTo>
                <a:cubicBezTo>
                  <a:pt x="1182370" y="2565"/>
                  <a:pt x="1600835" y="191795"/>
                  <a:pt x="2019300" y="381025"/>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p:cNvSpPr/>
          <p:nvPr/>
        </p:nvSpPr>
        <p:spPr>
          <a:xfrm flipH="1" flipV="1">
            <a:off x="3329453" y="3634740"/>
            <a:ext cx="1905000" cy="441985"/>
          </a:xfrm>
          <a:custGeom>
            <a:avLst/>
            <a:gdLst>
              <a:gd name="connsiteX0" fmla="*/ 0 w 2019300"/>
              <a:gd name="connsiteY0" fmla="*/ 365785 h 381025"/>
              <a:gd name="connsiteX1" fmla="*/ 845820 w 2019300"/>
              <a:gd name="connsiteY1" fmla="*/ 25 h 381025"/>
              <a:gd name="connsiteX2" fmla="*/ 2019300 w 2019300"/>
              <a:gd name="connsiteY2" fmla="*/ 381025 h 381025"/>
            </a:gdLst>
            <a:ahLst/>
            <a:cxnLst>
              <a:cxn ang="0">
                <a:pos x="connsiteX0" y="connsiteY0"/>
              </a:cxn>
              <a:cxn ang="0">
                <a:pos x="connsiteX1" y="connsiteY1"/>
              </a:cxn>
              <a:cxn ang="0">
                <a:pos x="connsiteX2" y="connsiteY2"/>
              </a:cxn>
            </a:cxnLst>
            <a:rect l="l" t="t" r="r" b="b"/>
            <a:pathLst>
              <a:path w="2019300" h="381025">
                <a:moveTo>
                  <a:pt x="0" y="365785"/>
                </a:moveTo>
                <a:cubicBezTo>
                  <a:pt x="254635" y="181635"/>
                  <a:pt x="509270" y="-2515"/>
                  <a:pt x="845820" y="25"/>
                </a:cubicBezTo>
                <a:cubicBezTo>
                  <a:pt x="1182370" y="2565"/>
                  <a:pt x="1600835" y="191795"/>
                  <a:pt x="2019300" y="381025"/>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a:spLocks noChangeAspect="1"/>
          </p:cNvSpPr>
          <p:nvPr/>
        </p:nvSpPr>
        <p:spPr>
          <a:xfrm>
            <a:off x="3744623" y="523113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sp>
        <p:nvSpPr>
          <p:cNvPr id="29" name="Rectangle 28"/>
          <p:cNvSpPr>
            <a:spLocks noChangeAspect="1"/>
          </p:cNvSpPr>
          <p:nvPr/>
        </p:nvSpPr>
        <p:spPr>
          <a:xfrm>
            <a:off x="4102763" y="523113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a:t>
            </a:r>
          </a:p>
        </p:txBody>
      </p:sp>
      <p:sp>
        <p:nvSpPr>
          <p:cNvPr id="30" name="Rectangle 29"/>
          <p:cNvSpPr>
            <a:spLocks noChangeAspect="1"/>
          </p:cNvSpPr>
          <p:nvPr/>
        </p:nvSpPr>
        <p:spPr>
          <a:xfrm>
            <a:off x="4468523" y="5231130"/>
            <a:ext cx="365760"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spTree>
    <p:extLst>
      <p:ext uri="{BB962C8B-B14F-4D97-AF65-F5344CB8AC3E}">
        <p14:creationId xmlns:p14="http://schemas.microsoft.com/office/powerpoint/2010/main" val="275471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26" presetClass="emph" presetSubtype="0" fill="hold" grpId="0" nodeType="withEffect">
                                  <p:stCondLst>
                                    <p:cond delay="0"/>
                                  </p:stCondLst>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xit" presetSubtype="0" fill="hold" nodeType="with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26" presetClass="emph" presetSubtype="0" fill="hold" grpId="0" nodeType="withEffect">
                                  <p:stCondLst>
                                    <p:cond delay="0"/>
                                  </p:stCondLst>
                                  <p:childTnLst>
                                    <p:animEffect transition="out" filter="fade">
                                      <p:cBhvr>
                                        <p:cTn id="41" dur="500" tmFilter="0, 0; .2, .5; .8, .5; 1, 0"/>
                                        <p:tgtEl>
                                          <p:spTgt spid="27"/>
                                        </p:tgtEl>
                                      </p:cBhvr>
                                    </p:animEffect>
                                    <p:animScale>
                                      <p:cBhvr>
                                        <p:cTn id="42" dur="250" autoRev="1" fill="hold"/>
                                        <p:tgtEl>
                                          <p:spTgt spid="27"/>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xit" presetSubtype="0" fill="hold" nodeType="withEffect">
                                  <p:stCondLst>
                                    <p:cond delay="0"/>
                                  </p:stCondLst>
                                  <p:childTnLst>
                                    <p:animEffect transition="out" filter="fade">
                                      <p:cBhvr>
                                        <p:cTn id="52" dur="500"/>
                                        <p:tgtEl>
                                          <p:spTgt spid="83"/>
                                        </p:tgtEl>
                                      </p:cBhvr>
                                    </p:animEffect>
                                    <p:set>
                                      <p:cBhvr>
                                        <p:cTn id="53" dur="1" fill="hold">
                                          <p:stCondLst>
                                            <p:cond delay="499"/>
                                          </p:stCondLst>
                                        </p:cTn>
                                        <p:tgtEl>
                                          <p:spTgt spid="83"/>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fade">
                                      <p:cBhvr>
                                        <p:cTn id="56" dur="500"/>
                                        <p:tgtEl>
                                          <p:spTgt spid="8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26" presetClass="emph" presetSubtype="0" fill="hold" grpId="1" nodeType="withEffect">
                                  <p:stCondLst>
                                    <p:cond delay="0"/>
                                  </p:stCondLst>
                                  <p:childTnLst>
                                    <p:animEffect transition="out" filter="fade">
                                      <p:cBhvr>
                                        <p:cTn id="61" dur="500" tmFilter="0, 0; .2, .5; .8, .5; 1, 0"/>
                                        <p:tgtEl>
                                          <p:spTgt spid="13"/>
                                        </p:tgtEl>
                                      </p:cBhvr>
                                    </p:animEffect>
                                    <p:animScale>
                                      <p:cBhvr>
                                        <p:cTn id="6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7" grpId="0" animBg="1"/>
      <p:bldP spid="38" grpId="0" animBg="1"/>
      <p:bldP spid="13" grpId="0" animBg="1"/>
      <p:bldP spid="13" grpId="1" animBg="1"/>
      <p:bldP spid="27" grpId="0" animBg="1"/>
      <p:bldP spid="28" grpId="0" animBg="1"/>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 = { 0</a:t>
            </a:r>
            <a:r>
              <a:rPr lang="en-US" cap="none" baseline="30000" dirty="0"/>
              <a:t>n</a:t>
            </a:r>
            <a:r>
              <a:rPr lang="en-US" dirty="0"/>
              <a:t>1</a:t>
            </a:r>
            <a:r>
              <a:rPr lang="en-US" cap="none" baseline="30000" dirty="0"/>
              <a:t>n</a:t>
            </a:r>
            <a:r>
              <a:rPr lang="en-US" dirty="0"/>
              <a:t> | </a:t>
            </a:r>
            <a:r>
              <a:rPr lang="en-US" cap="none" dirty="0"/>
              <a:t>n</a:t>
            </a:r>
            <a:r>
              <a:rPr lang="en-US" dirty="0"/>
              <a:t> </a:t>
            </a:r>
            <a:r>
              <a:rPr lang="en-US" dirty="0">
                <a:sym typeface="Symbol" panose="05050102010706020507" pitchFamily="18" charset="2"/>
              </a:rPr>
              <a:t> </a:t>
            </a:r>
            <a:r>
              <a:rPr lang="en-US" dirty="0"/>
              <a:t>0}</a:t>
            </a:r>
          </a:p>
        </p:txBody>
      </p:sp>
      <p:sp>
        <p:nvSpPr>
          <p:cNvPr id="3" name="TextBox 2"/>
          <p:cNvSpPr txBox="1"/>
          <p:nvPr/>
        </p:nvSpPr>
        <p:spPr>
          <a:xfrm>
            <a:off x="1485833" y="2918460"/>
            <a:ext cx="4350871" cy="523220"/>
          </a:xfrm>
          <a:prstGeom prst="rect">
            <a:avLst/>
          </a:prstGeom>
          <a:noFill/>
        </p:spPr>
        <p:txBody>
          <a:bodyPr wrap="none" rtlCol="0">
            <a:spAutoFit/>
          </a:bodyPr>
          <a:lstStyle/>
          <a:p>
            <a:r>
              <a:rPr lang="en-US" sz="2800" dirty="0"/>
              <a:t>L = { </a:t>
            </a:r>
            <a:r>
              <a:rPr lang="en-US" sz="2800" dirty="0">
                <a:sym typeface="Symbol" panose="05050102010706020507" pitchFamily="18" charset="2"/>
              </a:rPr>
              <a:t></a:t>
            </a:r>
            <a:r>
              <a:rPr lang="en-US" sz="2800" dirty="0"/>
              <a:t>, 01, 0011, 000111, … }</a:t>
            </a:r>
          </a:p>
        </p:txBody>
      </p:sp>
      <p:sp>
        <p:nvSpPr>
          <p:cNvPr id="5" name="TextBox 4"/>
          <p:cNvSpPr txBox="1"/>
          <p:nvPr/>
        </p:nvSpPr>
        <p:spPr>
          <a:xfrm>
            <a:off x="1485833" y="3596640"/>
            <a:ext cx="6362767" cy="523220"/>
          </a:xfrm>
          <a:prstGeom prst="rect">
            <a:avLst/>
          </a:prstGeom>
          <a:noFill/>
        </p:spPr>
        <p:txBody>
          <a:bodyPr wrap="none" rtlCol="0">
            <a:spAutoFit/>
          </a:bodyPr>
          <a:lstStyle/>
          <a:p>
            <a:r>
              <a:rPr lang="en-US" sz="2800" dirty="0"/>
              <a:t>We assume input will be of the form  0</a:t>
            </a:r>
            <a:r>
              <a:rPr lang="en-US" sz="2800" baseline="30000" dirty="0"/>
              <a:t>n</a:t>
            </a:r>
            <a:r>
              <a:rPr lang="en-US" sz="2800" dirty="0"/>
              <a:t>1</a:t>
            </a:r>
            <a:r>
              <a:rPr lang="en-US" sz="2800" baseline="30000" dirty="0"/>
              <a:t>m</a:t>
            </a:r>
          </a:p>
        </p:txBody>
      </p:sp>
      <p:sp>
        <p:nvSpPr>
          <p:cNvPr id="6" name="TextBox 5"/>
          <p:cNvSpPr txBox="1"/>
          <p:nvPr/>
        </p:nvSpPr>
        <p:spPr>
          <a:xfrm>
            <a:off x="1485833" y="4274820"/>
            <a:ext cx="3120598" cy="523220"/>
          </a:xfrm>
          <a:prstGeom prst="rect">
            <a:avLst/>
          </a:prstGeom>
          <a:noFill/>
        </p:spPr>
        <p:txBody>
          <a:bodyPr wrap="none" rtlCol="0">
            <a:spAutoFit/>
          </a:bodyPr>
          <a:lstStyle/>
          <a:p>
            <a:r>
              <a:rPr lang="en-US" sz="2800" dirty="0"/>
              <a:t>Note that L  </a:t>
            </a:r>
            <a:r>
              <a:rPr lang="en-US" sz="2800" dirty="0">
                <a:sym typeface="Symbol" panose="05050102010706020507" pitchFamily="18" charset="2"/>
              </a:rPr>
              <a:t></a:t>
            </a:r>
            <a:r>
              <a:rPr lang="en-US" sz="2800" dirty="0"/>
              <a:t>  0</a:t>
            </a:r>
            <a:r>
              <a:rPr lang="en-US" sz="2800" baseline="30000" dirty="0"/>
              <a:t>n</a:t>
            </a:r>
            <a:r>
              <a:rPr lang="en-US" sz="2800" dirty="0"/>
              <a:t>1</a:t>
            </a:r>
            <a:r>
              <a:rPr lang="en-US" sz="2800" baseline="30000" dirty="0"/>
              <a:t>m</a:t>
            </a:r>
          </a:p>
        </p:txBody>
      </p:sp>
      <p:sp>
        <p:nvSpPr>
          <p:cNvPr id="7" name="TextBox 6">
            <a:extLst>
              <a:ext uri="{FF2B5EF4-FFF2-40B4-BE49-F238E27FC236}">
                <a16:creationId xmlns:a16="http://schemas.microsoft.com/office/drawing/2014/main" id="{1D1AECA0-7856-4782-9B48-A13E9051015D}"/>
              </a:ext>
            </a:extLst>
          </p:cNvPr>
          <p:cNvSpPr txBox="1"/>
          <p:nvPr/>
        </p:nvSpPr>
        <p:spPr>
          <a:xfrm>
            <a:off x="1485833" y="4953000"/>
            <a:ext cx="6288773" cy="523220"/>
          </a:xfrm>
          <a:prstGeom prst="rect">
            <a:avLst/>
          </a:prstGeom>
          <a:noFill/>
        </p:spPr>
        <p:txBody>
          <a:bodyPr wrap="none" rtlCol="0">
            <a:spAutoFit/>
          </a:bodyPr>
          <a:lstStyle/>
          <a:p>
            <a:r>
              <a:rPr lang="en-US" sz="2800" dirty="0"/>
              <a:t>Can your algorithm handle large n and m?</a:t>
            </a:r>
            <a:endParaRPr lang="en-US" sz="2800" baseline="30000" dirty="0"/>
          </a:p>
        </p:txBody>
      </p:sp>
    </p:spTree>
    <p:extLst>
      <p:ext uri="{BB962C8B-B14F-4D97-AF65-F5344CB8AC3E}">
        <p14:creationId xmlns:p14="http://schemas.microsoft.com/office/powerpoint/2010/main" val="238103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algorithm</a:t>
            </a:r>
          </a:p>
        </p:txBody>
      </p:sp>
      <p:sp>
        <p:nvSpPr>
          <p:cNvPr id="4" name="TextBox 3"/>
          <p:cNvSpPr txBox="1"/>
          <p:nvPr/>
        </p:nvSpPr>
        <p:spPr>
          <a:xfrm>
            <a:off x="396240" y="3890710"/>
            <a:ext cx="5013960" cy="461665"/>
          </a:xfrm>
          <a:prstGeom prst="rect">
            <a:avLst/>
          </a:prstGeom>
          <a:solidFill>
            <a:schemeClr val="bg1"/>
          </a:solidFill>
        </p:spPr>
        <p:txBody>
          <a:bodyPr wrap="square" rtlCol="0">
            <a:spAutoFit/>
          </a:bodyPr>
          <a:lstStyle/>
          <a:p>
            <a:r>
              <a:rPr lang="en-US" sz="2400" dirty="0">
                <a:latin typeface="Courier New" panose="02070309020205020404" pitchFamily="49" charset="0"/>
                <a:cs typeface="Courier New" panose="02070309020205020404" pitchFamily="49" charset="0"/>
              </a:rPr>
              <a:t>[0]0 0 … 0 0 1 1 1 … 1 1 b</a:t>
            </a:r>
          </a:p>
        </p:txBody>
      </p:sp>
      <p:cxnSp>
        <p:nvCxnSpPr>
          <p:cNvPr id="11" name="Straight Arrow Connector 10"/>
          <p:cNvCxnSpPr/>
          <p:nvPr/>
        </p:nvCxnSpPr>
        <p:spPr>
          <a:xfrm>
            <a:off x="769620" y="3497580"/>
            <a:ext cx="0" cy="303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952540" y="3497580"/>
            <a:ext cx="0" cy="303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128260" y="3497580"/>
            <a:ext cx="0" cy="303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 y="3890709"/>
            <a:ext cx="5189220" cy="461665"/>
          </a:xfrm>
          <a:prstGeom prst="rect">
            <a:avLst/>
          </a:prstGeom>
          <a:solidFill>
            <a:schemeClr val="bg1"/>
          </a:solidFill>
        </p:spPr>
        <p:txBody>
          <a:bodyPr wrap="square" rtlCol="0">
            <a:spAutoFit/>
          </a:bodyPr>
          <a:lstStyle/>
          <a:p>
            <a:r>
              <a:rPr lang="en-US" sz="2400" dirty="0">
                <a:latin typeface="Courier New" panose="02070309020205020404" pitchFamily="49" charset="0"/>
                <a:cs typeface="Courier New" panose="02070309020205020404" pitchFamily="49" charset="0"/>
              </a:rPr>
              <a:t> x 0 0 … 0 0[1]1 1 … 1 1 b</a:t>
            </a:r>
          </a:p>
        </p:txBody>
      </p:sp>
      <p:sp>
        <p:nvSpPr>
          <p:cNvPr id="16" name="TextBox 15"/>
          <p:cNvSpPr txBox="1"/>
          <p:nvPr/>
        </p:nvSpPr>
        <p:spPr>
          <a:xfrm>
            <a:off x="396240" y="3890709"/>
            <a:ext cx="5189220" cy="461665"/>
          </a:xfrm>
          <a:prstGeom prst="rect">
            <a:avLst/>
          </a:prstGeom>
          <a:solidFill>
            <a:schemeClr val="bg1"/>
          </a:solidFill>
        </p:spPr>
        <p:txBody>
          <a:bodyPr wrap="square" rtlCol="0">
            <a:spAutoFit/>
          </a:bodyPr>
          <a:lstStyle/>
          <a:p>
            <a:r>
              <a:rPr lang="en-US" sz="2400" dirty="0">
                <a:latin typeface="Courier New" panose="02070309020205020404" pitchFamily="49" charset="0"/>
                <a:cs typeface="Courier New" panose="02070309020205020404" pitchFamily="49" charset="0"/>
              </a:rPr>
              <a:t> x[0]0 … 0 0 y 1 1 … 1 1 b</a:t>
            </a:r>
          </a:p>
        </p:txBody>
      </p:sp>
      <p:sp>
        <p:nvSpPr>
          <p:cNvPr id="17" name="TextBox 16"/>
          <p:cNvSpPr txBox="1"/>
          <p:nvPr/>
        </p:nvSpPr>
        <p:spPr>
          <a:xfrm>
            <a:off x="396240" y="3890708"/>
            <a:ext cx="5189220" cy="461665"/>
          </a:xfrm>
          <a:prstGeom prst="rect">
            <a:avLst/>
          </a:prstGeom>
          <a:solidFill>
            <a:schemeClr val="bg1"/>
          </a:solidFill>
        </p:spPr>
        <p:txBody>
          <a:bodyPr wrap="square" rtlCol="0">
            <a:spAutoFit/>
          </a:bodyPr>
          <a:lstStyle/>
          <a:p>
            <a:r>
              <a:rPr lang="en-US" sz="2400" dirty="0">
                <a:latin typeface="Courier New" panose="02070309020205020404" pitchFamily="49" charset="0"/>
                <a:cs typeface="Courier New" panose="02070309020205020404" pitchFamily="49" charset="0"/>
              </a:rPr>
              <a:t> x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0 … 0 0 y[1]1 … 1 1 b</a:t>
            </a:r>
          </a:p>
        </p:txBody>
      </p:sp>
      <p:sp>
        <p:nvSpPr>
          <p:cNvPr id="18" name="TextBox 17"/>
          <p:cNvSpPr txBox="1"/>
          <p:nvPr/>
        </p:nvSpPr>
        <p:spPr>
          <a:xfrm>
            <a:off x="396240" y="3890708"/>
            <a:ext cx="5189220" cy="461665"/>
          </a:xfrm>
          <a:prstGeom prst="rect">
            <a:avLst/>
          </a:prstGeom>
          <a:solidFill>
            <a:schemeClr val="bg1"/>
          </a:solidFill>
        </p:spPr>
        <p:txBody>
          <a:bodyPr wrap="square" rtlCol="0">
            <a:spAutoFit/>
          </a:bodyPr>
          <a:lstStyle/>
          <a:p>
            <a:r>
              <a:rPr lang="en-US" sz="2400" dirty="0">
                <a:latin typeface="Courier New" panose="02070309020205020404" pitchFamily="49" charset="0"/>
                <a:cs typeface="Courier New" panose="02070309020205020404" pitchFamily="49" charset="0"/>
              </a:rPr>
              <a:t> x x[0]… 0 0 y </a:t>
            </a:r>
            <a:r>
              <a:rPr lang="en-US" sz="2400" dirty="0" err="1">
                <a:latin typeface="Courier New" panose="02070309020205020404" pitchFamily="49" charset="0"/>
                <a:cs typeface="Courier New" panose="02070309020205020404" pitchFamily="49" charset="0"/>
              </a:rPr>
              <a:t>y</a:t>
            </a:r>
            <a:r>
              <a:rPr lang="en-US" sz="2400" dirty="0">
                <a:latin typeface="Courier New" panose="02070309020205020404" pitchFamily="49" charset="0"/>
                <a:cs typeface="Courier New" panose="02070309020205020404" pitchFamily="49" charset="0"/>
              </a:rPr>
              <a:t> 1 … 1 1 b</a:t>
            </a:r>
          </a:p>
        </p:txBody>
      </p:sp>
      <p:sp>
        <p:nvSpPr>
          <p:cNvPr id="19" name="TextBox 18"/>
          <p:cNvSpPr txBox="1"/>
          <p:nvPr/>
        </p:nvSpPr>
        <p:spPr>
          <a:xfrm>
            <a:off x="396240" y="3890707"/>
            <a:ext cx="5189220" cy="461665"/>
          </a:xfrm>
          <a:prstGeom prst="rect">
            <a:avLst/>
          </a:prstGeom>
          <a:solidFill>
            <a:schemeClr val="bg1"/>
          </a:solidFill>
        </p:spPr>
        <p:txBody>
          <a:bodyPr wrap="square" rtlCol="0">
            <a:spAutoFit/>
          </a:bodyPr>
          <a:lstStyle/>
          <a:p>
            <a:r>
              <a:rPr lang="en-US" sz="2400" dirty="0">
                <a:latin typeface="Courier New" panose="02070309020205020404" pitchFamily="49" charset="0"/>
                <a:cs typeface="Courier New" panose="02070309020205020404" pitchFamily="49" charset="0"/>
              </a:rPr>
              <a:t> x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 0 0 y y[1]… 1 1 b</a:t>
            </a:r>
          </a:p>
        </p:txBody>
      </p:sp>
      <p:cxnSp>
        <p:nvCxnSpPr>
          <p:cNvPr id="20" name="Straight Arrow Connector 19"/>
          <p:cNvCxnSpPr/>
          <p:nvPr/>
        </p:nvCxnSpPr>
        <p:spPr>
          <a:xfrm>
            <a:off x="1112520" y="3497580"/>
            <a:ext cx="0" cy="303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91840" y="3497580"/>
            <a:ext cx="0" cy="303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85900" y="3497580"/>
            <a:ext cx="0" cy="303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6240" y="3890706"/>
            <a:ext cx="5189220" cy="461665"/>
          </a:xfrm>
          <a:prstGeom prst="rect">
            <a:avLst/>
          </a:prstGeom>
          <a:solidFill>
            <a:schemeClr val="bg1"/>
          </a:solidFill>
        </p:spPr>
        <p:txBody>
          <a:bodyPr wrap="square" rtlCol="0">
            <a:spAutoFit/>
          </a:bodyPr>
          <a:lstStyle/>
          <a:p>
            <a:r>
              <a:rPr lang="en-US" sz="2400" dirty="0">
                <a:latin typeface="Courier New" panose="02070309020205020404" pitchFamily="49" charset="0"/>
                <a:cs typeface="Courier New" panose="02070309020205020404" pitchFamily="49" charset="0"/>
              </a:rPr>
              <a:t> x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 x[0]y </a:t>
            </a:r>
            <a:r>
              <a:rPr lang="en-US" sz="2400" dirty="0" err="1">
                <a:latin typeface="Courier New" panose="02070309020205020404" pitchFamily="49" charset="0"/>
                <a:cs typeface="Courier New" panose="02070309020205020404" pitchFamily="49" charset="0"/>
              </a:rPr>
              <a:t>y</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y</a:t>
            </a:r>
            <a:r>
              <a:rPr lang="en-US" sz="2400" dirty="0">
                <a:latin typeface="Courier New" panose="02070309020205020404" pitchFamily="49" charset="0"/>
                <a:cs typeface="Courier New" panose="02070309020205020404" pitchFamily="49" charset="0"/>
              </a:rPr>
              <a:t> … y 1 b</a:t>
            </a:r>
          </a:p>
        </p:txBody>
      </p:sp>
      <p:cxnSp>
        <p:nvCxnSpPr>
          <p:cNvPr id="24" name="Straight Arrow Connector 23"/>
          <p:cNvCxnSpPr/>
          <p:nvPr/>
        </p:nvCxnSpPr>
        <p:spPr>
          <a:xfrm>
            <a:off x="3657600" y="3497580"/>
            <a:ext cx="0" cy="303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96240" y="3890706"/>
            <a:ext cx="5189220" cy="461665"/>
          </a:xfrm>
          <a:prstGeom prst="rect">
            <a:avLst/>
          </a:prstGeom>
          <a:solidFill>
            <a:schemeClr val="bg1"/>
          </a:solidFill>
        </p:spPr>
        <p:txBody>
          <a:bodyPr wrap="square" rtlCol="0">
            <a:spAutoFit/>
          </a:bodyPr>
          <a:lstStyle/>
          <a:p>
            <a:r>
              <a:rPr lang="en-US" sz="2400" dirty="0">
                <a:latin typeface="Courier New" panose="02070309020205020404" pitchFamily="49" charset="0"/>
                <a:cs typeface="Courier New" panose="02070309020205020404" pitchFamily="49" charset="0"/>
              </a:rPr>
              <a:t> x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 x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y y </a:t>
            </a:r>
            <a:r>
              <a:rPr lang="en-US" sz="2400" dirty="0" err="1">
                <a:latin typeface="Courier New" panose="02070309020205020404" pitchFamily="49" charset="0"/>
                <a:cs typeface="Courier New" panose="02070309020205020404" pitchFamily="49" charset="0"/>
              </a:rPr>
              <a:t>y</a:t>
            </a:r>
            <a:r>
              <a:rPr lang="en-US" sz="2400" dirty="0">
                <a:latin typeface="Courier New" panose="02070309020205020404" pitchFamily="49" charset="0"/>
                <a:cs typeface="Courier New" panose="02070309020205020404" pitchFamily="49" charset="0"/>
              </a:rPr>
              <a:t> … y[1]b</a:t>
            </a:r>
          </a:p>
        </p:txBody>
      </p:sp>
      <p:sp>
        <p:nvSpPr>
          <p:cNvPr id="26" name="TextBox 25"/>
          <p:cNvSpPr txBox="1"/>
          <p:nvPr/>
        </p:nvSpPr>
        <p:spPr>
          <a:xfrm>
            <a:off x="396240" y="3889744"/>
            <a:ext cx="5189220" cy="461665"/>
          </a:xfrm>
          <a:prstGeom prst="rect">
            <a:avLst/>
          </a:prstGeom>
          <a:solidFill>
            <a:schemeClr val="bg1"/>
          </a:solidFill>
        </p:spPr>
        <p:txBody>
          <a:bodyPr wrap="square" rtlCol="0">
            <a:spAutoFit/>
          </a:bodyPr>
          <a:lstStyle/>
          <a:p>
            <a:r>
              <a:rPr lang="en-US" sz="2400" dirty="0">
                <a:latin typeface="Courier New" panose="02070309020205020404" pitchFamily="49" charset="0"/>
                <a:cs typeface="Courier New" panose="02070309020205020404" pitchFamily="49" charset="0"/>
              </a:rPr>
              <a:t> x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 x </a:t>
            </a:r>
            <a:r>
              <a:rPr lang="en-US" sz="2400" dirty="0" err="1">
                <a:latin typeface="Courier New" panose="02070309020205020404" pitchFamily="49" charset="0"/>
                <a:cs typeface="Courier New" panose="02070309020205020404" pitchFamily="49" charset="0"/>
              </a:rPr>
              <a:t>x</a:t>
            </a:r>
            <a:r>
              <a:rPr lang="en-US" sz="2400" dirty="0">
                <a:latin typeface="Courier New" panose="02070309020205020404" pitchFamily="49" charset="0"/>
                <a:cs typeface="Courier New" panose="02070309020205020404" pitchFamily="49" charset="0"/>
              </a:rPr>
              <a:t> y y </a:t>
            </a:r>
            <a:r>
              <a:rPr lang="en-US" sz="2400" dirty="0" err="1">
                <a:latin typeface="Courier New" panose="02070309020205020404" pitchFamily="49" charset="0"/>
                <a:cs typeface="Courier New" panose="02070309020205020404" pitchFamily="49" charset="0"/>
              </a:rPr>
              <a:t>y</a:t>
            </a:r>
            <a:r>
              <a:rPr lang="en-US" sz="2400" dirty="0">
                <a:latin typeface="Courier New" panose="02070309020205020404" pitchFamily="49" charset="0"/>
                <a:cs typeface="Courier New" panose="02070309020205020404" pitchFamily="49" charset="0"/>
              </a:rPr>
              <a:t> … y y[b]</a:t>
            </a:r>
          </a:p>
        </p:txBody>
      </p:sp>
      <p:cxnSp>
        <p:nvCxnSpPr>
          <p:cNvPr id="27" name="Straight Arrow Connector 26"/>
          <p:cNvCxnSpPr/>
          <p:nvPr/>
        </p:nvCxnSpPr>
        <p:spPr>
          <a:xfrm>
            <a:off x="2606040" y="3497580"/>
            <a:ext cx="0" cy="303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754880" y="3497580"/>
            <a:ext cx="0" cy="303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811150" y="1988441"/>
            <a:ext cx="2127505" cy="400110"/>
          </a:xfrm>
          <a:prstGeom prst="rect">
            <a:avLst/>
          </a:prstGeom>
          <a:noFill/>
        </p:spPr>
        <p:txBody>
          <a:bodyPr wrap="none" rtlCol="0">
            <a:spAutoFit/>
          </a:bodyPr>
          <a:lstStyle/>
          <a:p>
            <a:r>
              <a:rPr lang="en-US" sz="2000" dirty="0">
                <a:solidFill>
                  <a:srgbClr val="FF0000"/>
                </a:solidFill>
                <a:cs typeface="Courier New" panose="02070309020205020404" pitchFamily="49" charset="0"/>
              </a:rPr>
              <a:t>[0]</a:t>
            </a:r>
            <a:r>
              <a:rPr lang="en-US" sz="2000" dirty="0">
                <a:cs typeface="Courier New" panose="02070309020205020404" pitchFamily="49" charset="0"/>
              </a:rPr>
              <a:t>00…00111…11b</a:t>
            </a:r>
          </a:p>
        </p:txBody>
      </p:sp>
      <p:sp>
        <p:nvSpPr>
          <p:cNvPr id="30" name="TextBox 29"/>
          <p:cNvSpPr txBox="1"/>
          <p:nvPr/>
        </p:nvSpPr>
        <p:spPr>
          <a:xfrm>
            <a:off x="6811150" y="2346695"/>
            <a:ext cx="2108269" cy="400110"/>
          </a:xfrm>
          <a:prstGeom prst="rect">
            <a:avLst/>
          </a:prstGeom>
          <a:noFill/>
        </p:spPr>
        <p:txBody>
          <a:bodyPr wrap="none" rtlCol="0">
            <a:spAutoFit/>
          </a:bodyPr>
          <a:lstStyle/>
          <a:p>
            <a:r>
              <a:rPr lang="en-US" sz="2000" dirty="0">
                <a:cs typeface="Courier New" panose="02070309020205020404" pitchFamily="49" charset="0"/>
              </a:rPr>
              <a:t>x00…00</a:t>
            </a:r>
            <a:r>
              <a:rPr lang="en-US" sz="2000" dirty="0">
                <a:solidFill>
                  <a:srgbClr val="FF0000"/>
                </a:solidFill>
                <a:cs typeface="Courier New" panose="02070309020205020404" pitchFamily="49" charset="0"/>
              </a:rPr>
              <a:t>[1]</a:t>
            </a:r>
            <a:r>
              <a:rPr lang="en-US" sz="2000" dirty="0">
                <a:cs typeface="Courier New" panose="02070309020205020404" pitchFamily="49" charset="0"/>
              </a:rPr>
              <a:t>11…11b</a:t>
            </a:r>
          </a:p>
        </p:txBody>
      </p:sp>
      <p:sp>
        <p:nvSpPr>
          <p:cNvPr id="31" name="TextBox 30"/>
          <p:cNvSpPr txBox="1"/>
          <p:nvPr/>
        </p:nvSpPr>
        <p:spPr>
          <a:xfrm>
            <a:off x="6811150" y="2704949"/>
            <a:ext cx="2093843" cy="400110"/>
          </a:xfrm>
          <a:prstGeom prst="rect">
            <a:avLst/>
          </a:prstGeom>
          <a:noFill/>
        </p:spPr>
        <p:txBody>
          <a:bodyPr wrap="none" rtlCol="0">
            <a:spAutoFit/>
          </a:bodyPr>
          <a:lstStyle/>
          <a:p>
            <a:r>
              <a:rPr lang="en-US" sz="2000" dirty="0">
                <a:cs typeface="Courier New" panose="02070309020205020404" pitchFamily="49" charset="0"/>
              </a:rPr>
              <a:t>x</a:t>
            </a:r>
            <a:r>
              <a:rPr lang="en-US" sz="2000" dirty="0">
                <a:solidFill>
                  <a:srgbClr val="FF0000"/>
                </a:solidFill>
                <a:cs typeface="Courier New" panose="02070309020205020404" pitchFamily="49" charset="0"/>
              </a:rPr>
              <a:t>[0]</a:t>
            </a:r>
            <a:r>
              <a:rPr lang="en-US" sz="2000" dirty="0">
                <a:cs typeface="Courier New" panose="02070309020205020404" pitchFamily="49" charset="0"/>
              </a:rPr>
              <a:t>0…00y11…11b</a:t>
            </a:r>
          </a:p>
        </p:txBody>
      </p:sp>
      <p:sp>
        <p:nvSpPr>
          <p:cNvPr id="32" name="TextBox 31"/>
          <p:cNvSpPr txBox="1"/>
          <p:nvPr/>
        </p:nvSpPr>
        <p:spPr>
          <a:xfrm>
            <a:off x="6811150" y="3063203"/>
            <a:ext cx="2074607" cy="400110"/>
          </a:xfrm>
          <a:prstGeom prst="rect">
            <a:avLst/>
          </a:prstGeom>
          <a:noFill/>
        </p:spPr>
        <p:txBody>
          <a:bodyPr wrap="none" rtlCol="0">
            <a:spAutoFit/>
          </a:bodyPr>
          <a:lstStyle/>
          <a:p>
            <a:r>
              <a:rPr lang="en-US" sz="2000" dirty="0">
                <a:cs typeface="Courier New" panose="02070309020205020404" pitchFamily="49" charset="0"/>
              </a:rPr>
              <a:t>xx0…00y</a:t>
            </a:r>
            <a:r>
              <a:rPr lang="en-US" sz="2000" dirty="0">
                <a:solidFill>
                  <a:srgbClr val="FF0000"/>
                </a:solidFill>
                <a:cs typeface="Courier New" panose="02070309020205020404" pitchFamily="49" charset="0"/>
              </a:rPr>
              <a:t>[1]</a:t>
            </a:r>
            <a:r>
              <a:rPr lang="en-US" sz="2000" dirty="0">
                <a:cs typeface="Courier New" panose="02070309020205020404" pitchFamily="49" charset="0"/>
              </a:rPr>
              <a:t>1…11b</a:t>
            </a:r>
          </a:p>
        </p:txBody>
      </p:sp>
      <p:sp>
        <p:nvSpPr>
          <p:cNvPr id="33" name="TextBox 32"/>
          <p:cNvSpPr txBox="1"/>
          <p:nvPr/>
        </p:nvSpPr>
        <p:spPr>
          <a:xfrm>
            <a:off x="6811150" y="3421457"/>
            <a:ext cx="2061462" cy="400110"/>
          </a:xfrm>
          <a:prstGeom prst="rect">
            <a:avLst/>
          </a:prstGeom>
          <a:noFill/>
        </p:spPr>
        <p:txBody>
          <a:bodyPr wrap="none" rtlCol="0">
            <a:spAutoFit/>
          </a:bodyPr>
          <a:lstStyle/>
          <a:p>
            <a:r>
              <a:rPr lang="en-US" sz="2000" dirty="0">
                <a:cs typeface="Courier New" panose="02070309020205020404" pitchFamily="49" charset="0"/>
              </a:rPr>
              <a:t>xx</a:t>
            </a:r>
            <a:r>
              <a:rPr lang="en-US" sz="2000" dirty="0">
                <a:solidFill>
                  <a:srgbClr val="FF0000"/>
                </a:solidFill>
                <a:cs typeface="Courier New" panose="02070309020205020404" pitchFamily="49" charset="0"/>
              </a:rPr>
              <a:t>[0]</a:t>
            </a:r>
            <a:r>
              <a:rPr lang="en-US" sz="2000" dirty="0">
                <a:cs typeface="Courier New" panose="02070309020205020404" pitchFamily="49" charset="0"/>
              </a:rPr>
              <a:t>…00yy1…11b</a:t>
            </a:r>
          </a:p>
        </p:txBody>
      </p:sp>
      <p:sp>
        <p:nvSpPr>
          <p:cNvPr id="34" name="TextBox 33"/>
          <p:cNvSpPr txBox="1"/>
          <p:nvPr/>
        </p:nvSpPr>
        <p:spPr>
          <a:xfrm>
            <a:off x="6811150" y="3779711"/>
            <a:ext cx="2099934" cy="400110"/>
          </a:xfrm>
          <a:prstGeom prst="rect">
            <a:avLst/>
          </a:prstGeom>
          <a:noFill/>
        </p:spPr>
        <p:txBody>
          <a:bodyPr wrap="none" rtlCol="0">
            <a:spAutoFit/>
          </a:bodyPr>
          <a:lstStyle/>
          <a:p>
            <a:r>
              <a:rPr lang="en-US" sz="2000" dirty="0">
                <a:cs typeface="Courier New" panose="02070309020205020404" pitchFamily="49" charset="0"/>
              </a:rPr>
              <a:t>xxx…00 </a:t>
            </a:r>
            <a:r>
              <a:rPr lang="en-US" sz="2000" dirty="0" err="1">
                <a:cs typeface="Courier New" panose="02070309020205020404" pitchFamily="49" charset="0"/>
              </a:rPr>
              <a:t>yy</a:t>
            </a:r>
            <a:r>
              <a:rPr lang="en-US" sz="2000" dirty="0">
                <a:solidFill>
                  <a:srgbClr val="FF0000"/>
                </a:solidFill>
                <a:cs typeface="Courier New" panose="02070309020205020404" pitchFamily="49" charset="0"/>
              </a:rPr>
              <a:t>[1]</a:t>
            </a:r>
            <a:r>
              <a:rPr lang="en-US" sz="2000" dirty="0">
                <a:cs typeface="Courier New" panose="02070309020205020404" pitchFamily="49" charset="0"/>
              </a:rPr>
              <a:t>…11b</a:t>
            </a:r>
          </a:p>
        </p:txBody>
      </p:sp>
      <p:sp>
        <p:nvSpPr>
          <p:cNvPr id="35" name="TextBox 34"/>
          <p:cNvSpPr txBox="1"/>
          <p:nvPr/>
        </p:nvSpPr>
        <p:spPr>
          <a:xfrm>
            <a:off x="6811150" y="4496219"/>
            <a:ext cx="1995418" cy="400110"/>
          </a:xfrm>
          <a:prstGeom prst="rect">
            <a:avLst/>
          </a:prstGeom>
          <a:noFill/>
        </p:spPr>
        <p:txBody>
          <a:bodyPr wrap="none" rtlCol="0">
            <a:spAutoFit/>
          </a:bodyPr>
          <a:lstStyle/>
          <a:p>
            <a:r>
              <a:rPr lang="en-US" sz="2000" dirty="0">
                <a:cs typeface="Courier New" panose="02070309020205020404" pitchFamily="49" charset="0"/>
              </a:rPr>
              <a:t>xxx…x</a:t>
            </a:r>
            <a:r>
              <a:rPr lang="en-US" sz="2000" dirty="0">
                <a:solidFill>
                  <a:srgbClr val="FF0000"/>
                </a:solidFill>
                <a:cs typeface="Courier New" panose="02070309020205020404" pitchFamily="49" charset="0"/>
              </a:rPr>
              <a:t>[0]</a:t>
            </a:r>
            <a:r>
              <a:rPr lang="en-US" sz="2000" dirty="0" err="1">
                <a:cs typeface="Courier New" panose="02070309020205020404" pitchFamily="49" charset="0"/>
              </a:rPr>
              <a:t>yyy</a:t>
            </a:r>
            <a:r>
              <a:rPr lang="en-US" sz="2000" dirty="0">
                <a:cs typeface="Courier New" panose="02070309020205020404" pitchFamily="49" charset="0"/>
              </a:rPr>
              <a:t>…y1b</a:t>
            </a:r>
          </a:p>
        </p:txBody>
      </p:sp>
      <p:sp>
        <p:nvSpPr>
          <p:cNvPr id="36" name="TextBox 35"/>
          <p:cNvSpPr txBox="1"/>
          <p:nvPr/>
        </p:nvSpPr>
        <p:spPr>
          <a:xfrm>
            <a:off x="6811150" y="5570980"/>
            <a:ext cx="1914948" cy="400110"/>
          </a:xfrm>
          <a:prstGeom prst="rect">
            <a:avLst/>
          </a:prstGeom>
          <a:noFill/>
        </p:spPr>
        <p:txBody>
          <a:bodyPr wrap="none" rtlCol="0">
            <a:spAutoFit/>
          </a:bodyPr>
          <a:lstStyle/>
          <a:p>
            <a:r>
              <a:rPr lang="en-US" sz="2000" dirty="0">
                <a:cs typeface="Courier New" panose="02070309020205020404" pitchFamily="49" charset="0"/>
              </a:rPr>
              <a:t>xxx..</a:t>
            </a:r>
            <a:r>
              <a:rPr lang="en-US" sz="2000" dirty="0" err="1">
                <a:cs typeface="Courier New" panose="02070309020205020404" pitchFamily="49" charset="0"/>
              </a:rPr>
              <a:t>xxyyy</a:t>
            </a:r>
            <a:r>
              <a:rPr lang="en-US" sz="2000" dirty="0">
                <a:cs typeface="Courier New" panose="02070309020205020404" pitchFamily="49" charset="0"/>
              </a:rPr>
              <a:t>…</a:t>
            </a:r>
            <a:r>
              <a:rPr lang="en-US" sz="2000" dirty="0" err="1">
                <a:cs typeface="Courier New" panose="02070309020205020404" pitchFamily="49" charset="0"/>
              </a:rPr>
              <a:t>yy</a:t>
            </a:r>
            <a:r>
              <a:rPr lang="en-US" sz="2000" dirty="0">
                <a:solidFill>
                  <a:srgbClr val="FF0000"/>
                </a:solidFill>
                <a:cs typeface="Courier New" panose="02070309020205020404" pitchFamily="49" charset="0"/>
              </a:rPr>
              <a:t>[b]</a:t>
            </a:r>
          </a:p>
        </p:txBody>
      </p:sp>
      <p:sp>
        <p:nvSpPr>
          <p:cNvPr id="37" name="TextBox 36"/>
          <p:cNvSpPr txBox="1"/>
          <p:nvPr/>
        </p:nvSpPr>
        <p:spPr>
          <a:xfrm>
            <a:off x="6811150" y="4137965"/>
            <a:ext cx="360996" cy="400110"/>
          </a:xfrm>
          <a:prstGeom prst="rect">
            <a:avLst/>
          </a:prstGeom>
          <a:noFill/>
        </p:spPr>
        <p:txBody>
          <a:bodyPr wrap="none" rtlCol="0">
            <a:spAutoFit/>
          </a:bodyPr>
          <a:lstStyle/>
          <a:p>
            <a:r>
              <a:rPr lang="en-US" sz="2000" dirty="0"/>
              <a:t>…</a:t>
            </a:r>
          </a:p>
        </p:txBody>
      </p:sp>
      <p:sp>
        <p:nvSpPr>
          <p:cNvPr id="38" name="TextBox 37"/>
          <p:cNvSpPr txBox="1"/>
          <p:nvPr/>
        </p:nvSpPr>
        <p:spPr>
          <a:xfrm>
            <a:off x="6811150" y="5212727"/>
            <a:ext cx="360996" cy="400110"/>
          </a:xfrm>
          <a:prstGeom prst="rect">
            <a:avLst/>
          </a:prstGeom>
          <a:noFill/>
        </p:spPr>
        <p:txBody>
          <a:bodyPr wrap="none" rtlCol="0">
            <a:spAutoFit/>
          </a:bodyPr>
          <a:lstStyle/>
          <a:p>
            <a:r>
              <a:rPr lang="en-US" sz="2000" dirty="0"/>
              <a:t>…</a:t>
            </a:r>
          </a:p>
        </p:txBody>
      </p:sp>
      <p:sp>
        <p:nvSpPr>
          <p:cNvPr id="39" name="TextBox 38"/>
          <p:cNvSpPr txBox="1"/>
          <p:nvPr/>
        </p:nvSpPr>
        <p:spPr>
          <a:xfrm>
            <a:off x="6830386" y="4854473"/>
            <a:ext cx="1976182" cy="400110"/>
          </a:xfrm>
          <a:prstGeom prst="rect">
            <a:avLst/>
          </a:prstGeom>
          <a:noFill/>
        </p:spPr>
        <p:txBody>
          <a:bodyPr wrap="none" rtlCol="0">
            <a:spAutoFit/>
          </a:bodyPr>
          <a:lstStyle/>
          <a:p>
            <a:r>
              <a:rPr lang="en-US" sz="2000" dirty="0">
                <a:cs typeface="Courier New" panose="02070309020205020404" pitchFamily="49" charset="0"/>
              </a:rPr>
              <a:t>xxx…</a:t>
            </a:r>
            <a:r>
              <a:rPr lang="en-US" sz="2000" dirty="0" err="1">
                <a:cs typeface="Courier New" panose="02070309020205020404" pitchFamily="49" charset="0"/>
              </a:rPr>
              <a:t>xxyyy</a:t>
            </a:r>
            <a:r>
              <a:rPr lang="en-US" sz="2000" dirty="0">
                <a:cs typeface="Courier New" panose="02070309020205020404" pitchFamily="49" charset="0"/>
              </a:rPr>
              <a:t>…y</a:t>
            </a:r>
            <a:r>
              <a:rPr lang="en-US" sz="2000" dirty="0">
                <a:solidFill>
                  <a:srgbClr val="FF0000"/>
                </a:solidFill>
                <a:cs typeface="Courier New" panose="02070309020205020404" pitchFamily="49" charset="0"/>
              </a:rPr>
              <a:t>[1]</a:t>
            </a:r>
            <a:r>
              <a:rPr lang="en-US" sz="2000" dirty="0">
                <a:cs typeface="Courier New" panose="02070309020205020404" pitchFamily="49" charset="0"/>
              </a:rPr>
              <a:t>b</a:t>
            </a:r>
          </a:p>
        </p:txBody>
      </p:sp>
      <p:sp>
        <p:nvSpPr>
          <p:cNvPr id="40" name="TextBox 39"/>
          <p:cNvSpPr txBox="1"/>
          <p:nvPr/>
        </p:nvSpPr>
        <p:spPr>
          <a:xfrm>
            <a:off x="396240" y="2162029"/>
            <a:ext cx="5951053" cy="369332"/>
          </a:xfrm>
          <a:prstGeom prst="rect">
            <a:avLst/>
          </a:prstGeom>
          <a:noFill/>
        </p:spPr>
        <p:txBody>
          <a:bodyPr wrap="none" rtlCol="0">
            <a:spAutoFit/>
          </a:bodyPr>
          <a:lstStyle/>
          <a:p>
            <a:r>
              <a:rPr lang="en-US" dirty="0"/>
              <a:t>Let us assume we are only analyzing strings of the form 0</a:t>
            </a:r>
            <a:r>
              <a:rPr lang="en-US" baseline="30000" dirty="0"/>
              <a:t>n</a:t>
            </a:r>
            <a:r>
              <a:rPr lang="en-US" dirty="0"/>
              <a:t>1</a:t>
            </a:r>
            <a:r>
              <a:rPr lang="en-US" baseline="30000" dirty="0"/>
              <a:t>m</a:t>
            </a:r>
          </a:p>
        </p:txBody>
      </p:sp>
    </p:spTree>
    <p:extLst>
      <p:ext uri="{BB962C8B-B14F-4D97-AF65-F5344CB8AC3E}">
        <p14:creationId xmlns:p14="http://schemas.microsoft.com/office/powerpoint/2010/main" val="390086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xit" presetSubtype="0" fill="hold" nodeType="withEffect">
                                  <p:stCondLst>
                                    <p:cond delay="0"/>
                                  </p:stCondLst>
                                  <p:childTnLst>
                                    <p:animEffect transition="out" filter="fade">
                                      <p:cBhvr>
                                        <p:cTn id="40" dur="500"/>
                                        <p:tgtEl>
                                          <p:spTgt spid="20"/>
                                        </p:tgtEl>
                                      </p:cBhvr>
                                    </p:animEffect>
                                    <p:set>
                                      <p:cBhvr>
                                        <p:cTn id="41" dur="1" fill="hold">
                                          <p:stCondLst>
                                            <p:cond delay="499"/>
                                          </p:stCondLst>
                                        </p:cTn>
                                        <p:tgtEl>
                                          <p:spTgt spid="2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xit" presetSubtype="0" fill="hold" nodeType="with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xit" presetSubtype="0" fill="hold"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par>
                                <p:cTn id="81" presetID="10" presetClass="exit" presetSubtype="0" fill="hold" nodeType="withEffect">
                                  <p:stCondLst>
                                    <p:cond delay="0"/>
                                  </p:stCondLst>
                                  <p:childTnLst>
                                    <p:animEffect transition="out" filter="fade">
                                      <p:cBhvr>
                                        <p:cTn id="82" dur="500"/>
                                        <p:tgtEl>
                                          <p:spTgt spid="24"/>
                                        </p:tgtEl>
                                      </p:cBhvr>
                                    </p:animEffect>
                                    <p:set>
                                      <p:cBhvr>
                                        <p:cTn id="83" dur="1" fill="hold">
                                          <p:stCondLst>
                                            <p:cond delay="499"/>
                                          </p:stCondLst>
                                        </p:cTn>
                                        <p:tgtEl>
                                          <p:spTgt spid="24"/>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par>
                                <p:cTn id="95" presetID="10" presetClass="entr" presetSubtype="0"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xit" presetSubtype="0" fill="hold" nodeType="withEffect">
                                  <p:stCondLst>
                                    <p:cond delay="0"/>
                                  </p:stCondLst>
                                  <p:childTnLst>
                                    <p:animEffect transition="out" filter="fade">
                                      <p:cBhvr>
                                        <p:cTn id="99" dur="500"/>
                                        <p:tgtEl>
                                          <p:spTgt spid="27"/>
                                        </p:tgtEl>
                                      </p:cBhvr>
                                    </p:animEffect>
                                    <p:set>
                                      <p:cBhvr>
                                        <p:cTn id="100" dur="1" fill="hold">
                                          <p:stCondLst>
                                            <p:cond delay="499"/>
                                          </p:stCondLst>
                                        </p:cTn>
                                        <p:tgtEl>
                                          <p:spTgt spid="27"/>
                                        </p:tgtEl>
                                        <p:attrNameLst>
                                          <p:attrName>style.visibility</p:attrName>
                                        </p:attrNameLst>
                                      </p:cBhvr>
                                      <p:to>
                                        <p:strVal val="hidden"/>
                                      </p:to>
                                    </p:set>
                                  </p:childTnLst>
                                </p:cTn>
                              </p:par>
                              <p:par>
                                <p:cTn id="101" presetID="10"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par>
                                <p:cTn id="109" presetID="10" presetClass="entr" presetSubtype="0" fill="hold" nodeType="withEffect">
                                  <p:stCondLst>
                                    <p:cond delay="0"/>
                                  </p:stCondLst>
                                  <p:childTnLst>
                                    <p:set>
                                      <p:cBhvr>
                                        <p:cTn id="110" dur="1" fill="hold">
                                          <p:stCondLst>
                                            <p:cond delay="0"/>
                                          </p:stCondLst>
                                        </p:cTn>
                                        <p:tgtEl>
                                          <p:spTgt spid="14"/>
                                        </p:tgtEl>
                                        <p:attrNameLst>
                                          <p:attrName>style.visibility</p:attrName>
                                        </p:attrNameLst>
                                      </p:cBhvr>
                                      <p:to>
                                        <p:strVal val="visible"/>
                                      </p:to>
                                    </p:set>
                                    <p:animEffect transition="in" filter="fade">
                                      <p:cBhvr>
                                        <p:cTn id="111" dur="500"/>
                                        <p:tgtEl>
                                          <p:spTgt spid="14"/>
                                        </p:tgtEl>
                                      </p:cBhvr>
                                    </p:animEffect>
                                  </p:childTnLst>
                                </p:cTn>
                              </p:par>
                              <p:par>
                                <p:cTn id="112" presetID="10" presetClass="exit" presetSubtype="0" fill="hold" nodeType="withEffect">
                                  <p:stCondLst>
                                    <p:cond delay="0"/>
                                  </p:stCondLst>
                                  <p:childTnLst>
                                    <p:animEffect transition="out" filter="fade">
                                      <p:cBhvr>
                                        <p:cTn id="113" dur="500"/>
                                        <p:tgtEl>
                                          <p:spTgt spid="28"/>
                                        </p:tgtEl>
                                      </p:cBhvr>
                                    </p:animEffect>
                                    <p:set>
                                      <p:cBhvr>
                                        <p:cTn id="114" dur="1" fill="hold">
                                          <p:stCondLst>
                                            <p:cond delay="499"/>
                                          </p:stCondLst>
                                        </p:cTn>
                                        <p:tgtEl>
                                          <p:spTgt spid="28"/>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fade">
                                      <p:cBhvr>
                                        <p:cTn id="1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3" grpId="0" animBg="1"/>
      <p:bldP spid="25" grpId="0" animBg="1"/>
      <p:bldP spid="26" grpId="0" animBg="1"/>
      <p:bldP spid="30" grpId="0"/>
      <p:bldP spid="31" grpId="0"/>
      <p:bldP spid="32" grpId="0"/>
      <p:bldP spid="33" grpId="0"/>
      <p:bldP spid="34" grpId="0"/>
      <p:bldP spid="35" grpId="0"/>
      <p:bldP spid="36" grpId="0"/>
      <p:bldP spid="37" grpId="0"/>
      <p:bldP spid="3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a:spLocks noChangeAspect="1"/>
          </p:cNvSpPr>
          <p:nvPr/>
        </p:nvSpPr>
        <p:spPr>
          <a:xfrm>
            <a:off x="4059795" y="3480341"/>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advance to one</a:t>
            </a:r>
          </a:p>
        </p:txBody>
      </p:sp>
      <p:sp>
        <p:nvSpPr>
          <p:cNvPr id="5" name="Oval 4"/>
          <p:cNvSpPr>
            <a:spLocks noChangeAspect="1"/>
          </p:cNvSpPr>
          <p:nvPr/>
        </p:nvSpPr>
        <p:spPr>
          <a:xfrm>
            <a:off x="4059795" y="1245632"/>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advance to zero</a:t>
            </a:r>
          </a:p>
        </p:txBody>
      </p:sp>
      <p:sp>
        <p:nvSpPr>
          <p:cNvPr id="6" name="Oval 5"/>
          <p:cNvSpPr>
            <a:spLocks noChangeAspect="1"/>
          </p:cNvSpPr>
          <p:nvPr/>
        </p:nvSpPr>
        <p:spPr>
          <a:xfrm>
            <a:off x="1420970" y="2449460"/>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replace</a:t>
            </a:r>
          </a:p>
          <a:p>
            <a:pPr algn="ctr"/>
            <a:r>
              <a:rPr lang="en-US" sz="1400" dirty="0"/>
              <a:t>zero</a:t>
            </a:r>
          </a:p>
        </p:txBody>
      </p:sp>
      <p:sp>
        <p:nvSpPr>
          <p:cNvPr id="7" name="Oval 6"/>
          <p:cNvSpPr>
            <a:spLocks noChangeAspect="1"/>
          </p:cNvSpPr>
          <p:nvPr/>
        </p:nvSpPr>
        <p:spPr>
          <a:xfrm>
            <a:off x="6698620" y="2449461"/>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replace</a:t>
            </a:r>
          </a:p>
          <a:p>
            <a:pPr algn="ctr"/>
            <a:r>
              <a:rPr lang="en-US" sz="1400" dirty="0"/>
              <a:t>one</a:t>
            </a:r>
          </a:p>
        </p:txBody>
      </p:sp>
      <p:cxnSp>
        <p:nvCxnSpPr>
          <p:cNvPr id="14" name="Straight Arrow Connector 13"/>
          <p:cNvCxnSpPr/>
          <p:nvPr/>
        </p:nvCxnSpPr>
        <p:spPr>
          <a:xfrm>
            <a:off x="658970" y="3099341"/>
            <a:ext cx="762000" cy="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4" idx="2"/>
          </p:cNvCxnSpPr>
          <p:nvPr/>
        </p:nvCxnSpPr>
        <p:spPr>
          <a:xfrm>
            <a:off x="2482883" y="3511373"/>
            <a:ext cx="1576912" cy="591023"/>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6"/>
            <a:endCxn id="7" idx="3"/>
          </p:cNvCxnSpPr>
          <p:nvPr/>
        </p:nvCxnSpPr>
        <p:spPr>
          <a:xfrm flipV="1">
            <a:off x="5303904" y="3511374"/>
            <a:ext cx="1576912" cy="591022"/>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1"/>
            <a:endCxn id="5" idx="6"/>
          </p:cNvCxnSpPr>
          <p:nvPr/>
        </p:nvCxnSpPr>
        <p:spPr>
          <a:xfrm flipH="1" flipV="1">
            <a:off x="5303904" y="1867687"/>
            <a:ext cx="1576912" cy="76397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2"/>
            <a:endCxn id="6" idx="7"/>
          </p:cNvCxnSpPr>
          <p:nvPr/>
        </p:nvCxnSpPr>
        <p:spPr>
          <a:xfrm flipH="1">
            <a:off x="2482883" y="1867687"/>
            <a:ext cx="1576912" cy="763969"/>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Freeform: Shape 27"/>
          <p:cNvSpPr/>
          <p:nvPr/>
        </p:nvSpPr>
        <p:spPr>
          <a:xfrm>
            <a:off x="3945032" y="683271"/>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p:nvPr/>
        </p:nvSpPr>
        <p:spPr>
          <a:xfrm flipH="1" flipV="1">
            <a:off x="3886200" y="4699541"/>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550996" y="3713316"/>
            <a:ext cx="811441" cy="369332"/>
          </a:xfrm>
          <a:prstGeom prst="rect">
            <a:avLst/>
          </a:prstGeom>
          <a:noFill/>
        </p:spPr>
        <p:txBody>
          <a:bodyPr wrap="none" rtlCol="0">
            <a:spAutoFit/>
          </a:bodyPr>
          <a:lstStyle/>
          <a:p>
            <a:r>
              <a:rPr lang="en-US" dirty="0"/>
              <a:t>0</a:t>
            </a:r>
            <a:r>
              <a:rPr lang="en-US" dirty="0">
                <a:sym typeface="Symbol" panose="05050102010706020507" pitchFamily="18" charset="2"/>
              </a:rPr>
              <a:t></a:t>
            </a:r>
            <a:r>
              <a:rPr lang="en-US" dirty="0"/>
              <a:t>x,R</a:t>
            </a:r>
          </a:p>
        </p:txBody>
      </p:sp>
      <p:sp>
        <p:nvSpPr>
          <p:cNvPr id="31" name="TextBox 30"/>
          <p:cNvSpPr txBox="1"/>
          <p:nvPr/>
        </p:nvSpPr>
        <p:spPr>
          <a:xfrm>
            <a:off x="4287046" y="5269468"/>
            <a:ext cx="654346" cy="369332"/>
          </a:xfrm>
          <a:prstGeom prst="rect">
            <a:avLst/>
          </a:prstGeom>
          <a:noFill/>
        </p:spPr>
        <p:txBody>
          <a:bodyPr wrap="none" rtlCol="0">
            <a:spAutoFit/>
          </a:bodyPr>
          <a:lstStyle/>
          <a:p>
            <a:r>
              <a:rPr lang="en-US" dirty="0"/>
              <a:t>0</a:t>
            </a:r>
            <a:r>
              <a:rPr lang="en-US" dirty="0">
                <a:sym typeface="Symbol" panose="05050102010706020507" pitchFamily="18" charset="2"/>
              </a:rPr>
              <a:t></a:t>
            </a:r>
            <a:r>
              <a:rPr lang="en-US" dirty="0"/>
              <a:t>R</a:t>
            </a:r>
          </a:p>
        </p:txBody>
      </p:sp>
      <p:sp>
        <p:nvSpPr>
          <p:cNvPr id="32" name="TextBox 31"/>
          <p:cNvSpPr txBox="1"/>
          <p:nvPr/>
        </p:nvSpPr>
        <p:spPr>
          <a:xfrm>
            <a:off x="4419600" y="44482"/>
            <a:ext cx="627095" cy="369332"/>
          </a:xfrm>
          <a:prstGeom prst="rect">
            <a:avLst/>
          </a:prstGeom>
          <a:noFill/>
        </p:spPr>
        <p:txBody>
          <a:bodyPr wrap="none" rtlCol="0">
            <a:spAutoFit/>
          </a:bodyPr>
          <a:lstStyle/>
          <a:p>
            <a:r>
              <a:rPr lang="en-US" dirty="0"/>
              <a:t>0</a:t>
            </a:r>
            <a:r>
              <a:rPr lang="en-US" dirty="0">
                <a:sym typeface="Symbol" panose="05050102010706020507" pitchFamily="18" charset="2"/>
              </a:rPr>
              <a:t>L</a:t>
            </a:r>
            <a:endParaRPr lang="en-US" dirty="0"/>
          </a:p>
        </p:txBody>
      </p:sp>
      <p:sp>
        <p:nvSpPr>
          <p:cNvPr id="33" name="TextBox 32"/>
          <p:cNvSpPr txBox="1"/>
          <p:nvPr/>
        </p:nvSpPr>
        <p:spPr>
          <a:xfrm>
            <a:off x="4429557" y="304800"/>
            <a:ext cx="614271" cy="369332"/>
          </a:xfrm>
          <a:prstGeom prst="rect">
            <a:avLst/>
          </a:prstGeom>
          <a:noFill/>
        </p:spPr>
        <p:txBody>
          <a:bodyPr wrap="none" rtlCol="0">
            <a:spAutoFit/>
          </a:bodyPr>
          <a:lstStyle/>
          <a:p>
            <a:r>
              <a:rPr lang="en-US" dirty="0" err="1">
                <a:sym typeface="Symbol" panose="05050102010706020507" pitchFamily="18" charset="2"/>
              </a:rPr>
              <a:t>yL</a:t>
            </a:r>
            <a:endParaRPr lang="en-US" dirty="0"/>
          </a:p>
        </p:txBody>
      </p:sp>
      <p:sp>
        <p:nvSpPr>
          <p:cNvPr id="34" name="TextBox 33"/>
          <p:cNvSpPr txBox="1"/>
          <p:nvPr/>
        </p:nvSpPr>
        <p:spPr>
          <a:xfrm>
            <a:off x="6022677" y="3738515"/>
            <a:ext cx="829073" cy="369332"/>
          </a:xfrm>
          <a:prstGeom prst="rect">
            <a:avLst/>
          </a:prstGeom>
          <a:noFill/>
        </p:spPr>
        <p:txBody>
          <a:bodyPr wrap="none" rtlCol="0">
            <a:spAutoFit/>
          </a:bodyPr>
          <a:lstStyle/>
          <a:p>
            <a:r>
              <a:rPr lang="en-US" dirty="0">
                <a:sym typeface="Symbol" panose="05050102010706020507" pitchFamily="18" charset="2"/>
              </a:rPr>
              <a:t>11</a:t>
            </a:r>
            <a:r>
              <a:rPr lang="en-US" dirty="0"/>
              <a:t>,R</a:t>
            </a:r>
          </a:p>
        </p:txBody>
      </p:sp>
      <p:sp>
        <p:nvSpPr>
          <p:cNvPr id="35" name="TextBox 34"/>
          <p:cNvSpPr txBox="1"/>
          <p:nvPr/>
        </p:nvSpPr>
        <p:spPr>
          <a:xfrm>
            <a:off x="6051743" y="1879947"/>
            <a:ext cx="772519" cy="369332"/>
          </a:xfrm>
          <a:prstGeom prst="rect">
            <a:avLst/>
          </a:prstGeom>
          <a:noFill/>
        </p:spPr>
        <p:txBody>
          <a:bodyPr wrap="none" rtlCol="0">
            <a:spAutoFit/>
          </a:bodyPr>
          <a:lstStyle/>
          <a:p>
            <a:r>
              <a:rPr lang="en-US" dirty="0">
                <a:sym typeface="Symbol" panose="05050102010706020507" pitchFamily="18" charset="2"/>
              </a:rPr>
              <a:t>1y</a:t>
            </a:r>
            <a:r>
              <a:rPr lang="en-US" dirty="0"/>
              <a:t>,L</a:t>
            </a:r>
          </a:p>
        </p:txBody>
      </p:sp>
      <p:sp>
        <p:nvSpPr>
          <p:cNvPr id="36" name="TextBox 35"/>
          <p:cNvSpPr txBox="1"/>
          <p:nvPr/>
        </p:nvSpPr>
        <p:spPr>
          <a:xfrm>
            <a:off x="2665079" y="1782516"/>
            <a:ext cx="793807" cy="369332"/>
          </a:xfrm>
          <a:prstGeom prst="rect">
            <a:avLst/>
          </a:prstGeom>
          <a:noFill/>
        </p:spPr>
        <p:txBody>
          <a:bodyPr wrap="none" rtlCol="0">
            <a:spAutoFit/>
          </a:bodyPr>
          <a:lstStyle/>
          <a:p>
            <a:r>
              <a:rPr lang="en-US" dirty="0" err="1">
                <a:sym typeface="Symbol" panose="05050102010706020507" pitchFamily="18" charset="2"/>
              </a:rPr>
              <a:t>x</a:t>
            </a:r>
            <a:r>
              <a:rPr lang="en-US" dirty="0" err="1"/>
              <a:t>x,R</a:t>
            </a:r>
            <a:endParaRPr lang="en-US" dirty="0"/>
          </a:p>
        </p:txBody>
      </p:sp>
      <p:cxnSp>
        <p:nvCxnSpPr>
          <p:cNvPr id="38" name="Straight Arrow Connector 37"/>
          <p:cNvCxnSpPr/>
          <p:nvPr/>
        </p:nvCxnSpPr>
        <p:spPr>
          <a:xfrm flipH="1" flipV="1">
            <a:off x="6698620" y="4102396"/>
            <a:ext cx="622054" cy="4708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93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a:spLocks noChangeAspect="1"/>
          </p:cNvSpPr>
          <p:nvPr/>
        </p:nvSpPr>
        <p:spPr>
          <a:xfrm>
            <a:off x="4059795" y="3480341"/>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advance to one</a:t>
            </a:r>
          </a:p>
        </p:txBody>
      </p:sp>
      <p:sp>
        <p:nvSpPr>
          <p:cNvPr id="5" name="Oval 4"/>
          <p:cNvSpPr>
            <a:spLocks noChangeAspect="1"/>
          </p:cNvSpPr>
          <p:nvPr/>
        </p:nvSpPr>
        <p:spPr>
          <a:xfrm>
            <a:off x="4059795" y="1245632"/>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advance to zero</a:t>
            </a:r>
          </a:p>
        </p:txBody>
      </p:sp>
      <p:sp>
        <p:nvSpPr>
          <p:cNvPr id="6" name="Oval 5"/>
          <p:cNvSpPr>
            <a:spLocks noChangeAspect="1"/>
          </p:cNvSpPr>
          <p:nvPr/>
        </p:nvSpPr>
        <p:spPr>
          <a:xfrm>
            <a:off x="1420970" y="2449460"/>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replace</a:t>
            </a:r>
          </a:p>
          <a:p>
            <a:pPr algn="ctr"/>
            <a:r>
              <a:rPr lang="en-US" sz="1400" dirty="0"/>
              <a:t>zero</a:t>
            </a:r>
          </a:p>
        </p:txBody>
      </p:sp>
      <p:sp>
        <p:nvSpPr>
          <p:cNvPr id="7" name="Oval 6"/>
          <p:cNvSpPr>
            <a:spLocks noChangeAspect="1"/>
          </p:cNvSpPr>
          <p:nvPr/>
        </p:nvSpPr>
        <p:spPr>
          <a:xfrm>
            <a:off x="6698620" y="2449461"/>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replace</a:t>
            </a:r>
          </a:p>
          <a:p>
            <a:pPr algn="ctr"/>
            <a:r>
              <a:rPr lang="en-US" sz="1400" dirty="0"/>
              <a:t>one</a:t>
            </a:r>
          </a:p>
        </p:txBody>
      </p:sp>
      <p:cxnSp>
        <p:nvCxnSpPr>
          <p:cNvPr id="14" name="Straight Arrow Connector 13"/>
          <p:cNvCxnSpPr/>
          <p:nvPr/>
        </p:nvCxnSpPr>
        <p:spPr>
          <a:xfrm>
            <a:off x="658970" y="3099341"/>
            <a:ext cx="762000" cy="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4" idx="2"/>
          </p:cNvCxnSpPr>
          <p:nvPr/>
        </p:nvCxnSpPr>
        <p:spPr>
          <a:xfrm>
            <a:off x="2482883" y="3511373"/>
            <a:ext cx="1576912" cy="591023"/>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6"/>
            <a:endCxn id="7" idx="3"/>
          </p:cNvCxnSpPr>
          <p:nvPr/>
        </p:nvCxnSpPr>
        <p:spPr>
          <a:xfrm flipV="1">
            <a:off x="5303904" y="3511374"/>
            <a:ext cx="1576912" cy="591022"/>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1"/>
            <a:endCxn id="5" idx="6"/>
          </p:cNvCxnSpPr>
          <p:nvPr/>
        </p:nvCxnSpPr>
        <p:spPr>
          <a:xfrm flipH="1" flipV="1">
            <a:off x="5303904" y="1867687"/>
            <a:ext cx="1576912" cy="76397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2"/>
            <a:endCxn id="6" idx="7"/>
          </p:cNvCxnSpPr>
          <p:nvPr/>
        </p:nvCxnSpPr>
        <p:spPr>
          <a:xfrm flipH="1">
            <a:off x="2482883" y="1867687"/>
            <a:ext cx="1576912" cy="763969"/>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Freeform: Shape 27"/>
          <p:cNvSpPr/>
          <p:nvPr/>
        </p:nvSpPr>
        <p:spPr>
          <a:xfrm>
            <a:off x="3945032" y="683271"/>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p:nvPr/>
        </p:nvSpPr>
        <p:spPr>
          <a:xfrm flipH="1" flipV="1">
            <a:off x="3886200" y="4699541"/>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550996" y="3713316"/>
            <a:ext cx="811441" cy="369332"/>
          </a:xfrm>
          <a:prstGeom prst="rect">
            <a:avLst/>
          </a:prstGeom>
          <a:noFill/>
        </p:spPr>
        <p:txBody>
          <a:bodyPr wrap="none" rtlCol="0">
            <a:spAutoFit/>
          </a:bodyPr>
          <a:lstStyle/>
          <a:p>
            <a:r>
              <a:rPr lang="en-US" dirty="0"/>
              <a:t>0</a:t>
            </a:r>
            <a:r>
              <a:rPr lang="en-US" dirty="0">
                <a:sym typeface="Symbol" panose="05050102010706020507" pitchFamily="18" charset="2"/>
              </a:rPr>
              <a:t></a:t>
            </a:r>
            <a:r>
              <a:rPr lang="en-US" dirty="0"/>
              <a:t>x,R</a:t>
            </a:r>
          </a:p>
        </p:txBody>
      </p:sp>
      <p:sp>
        <p:nvSpPr>
          <p:cNvPr id="31" name="TextBox 30"/>
          <p:cNvSpPr txBox="1"/>
          <p:nvPr/>
        </p:nvSpPr>
        <p:spPr>
          <a:xfrm>
            <a:off x="4287046" y="5269468"/>
            <a:ext cx="654346" cy="369332"/>
          </a:xfrm>
          <a:prstGeom prst="rect">
            <a:avLst/>
          </a:prstGeom>
          <a:noFill/>
        </p:spPr>
        <p:txBody>
          <a:bodyPr wrap="none" rtlCol="0">
            <a:spAutoFit/>
          </a:bodyPr>
          <a:lstStyle/>
          <a:p>
            <a:r>
              <a:rPr lang="en-US" dirty="0"/>
              <a:t>0</a:t>
            </a:r>
            <a:r>
              <a:rPr lang="en-US" dirty="0">
                <a:sym typeface="Symbol" panose="05050102010706020507" pitchFamily="18" charset="2"/>
              </a:rPr>
              <a:t></a:t>
            </a:r>
            <a:r>
              <a:rPr lang="en-US" dirty="0"/>
              <a:t>R</a:t>
            </a:r>
          </a:p>
        </p:txBody>
      </p:sp>
      <p:sp>
        <p:nvSpPr>
          <p:cNvPr id="32" name="TextBox 31"/>
          <p:cNvSpPr txBox="1"/>
          <p:nvPr/>
        </p:nvSpPr>
        <p:spPr>
          <a:xfrm>
            <a:off x="4419600" y="44482"/>
            <a:ext cx="627095" cy="369332"/>
          </a:xfrm>
          <a:prstGeom prst="rect">
            <a:avLst/>
          </a:prstGeom>
          <a:noFill/>
        </p:spPr>
        <p:txBody>
          <a:bodyPr wrap="none" rtlCol="0">
            <a:spAutoFit/>
          </a:bodyPr>
          <a:lstStyle/>
          <a:p>
            <a:r>
              <a:rPr lang="en-US" dirty="0"/>
              <a:t>0</a:t>
            </a:r>
            <a:r>
              <a:rPr lang="en-US" dirty="0">
                <a:sym typeface="Symbol" panose="05050102010706020507" pitchFamily="18" charset="2"/>
              </a:rPr>
              <a:t>L</a:t>
            </a:r>
            <a:endParaRPr lang="en-US" dirty="0"/>
          </a:p>
        </p:txBody>
      </p:sp>
      <p:sp>
        <p:nvSpPr>
          <p:cNvPr id="33" name="TextBox 32"/>
          <p:cNvSpPr txBox="1"/>
          <p:nvPr/>
        </p:nvSpPr>
        <p:spPr>
          <a:xfrm>
            <a:off x="4429557" y="304800"/>
            <a:ext cx="614271" cy="369332"/>
          </a:xfrm>
          <a:prstGeom prst="rect">
            <a:avLst/>
          </a:prstGeom>
          <a:noFill/>
        </p:spPr>
        <p:txBody>
          <a:bodyPr wrap="none" rtlCol="0">
            <a:spAutoFit/>
          </a:bodyPr>
          <a:lstStyle/>
          <a:p>
            <a:r>
              <a:rPr lang="en-US" dirty="0" err="1">
                <a:sym typeface="Symbol" panose="05050102010706020507" pitchFamily="18" charset="2"/>
              </a:rPr>
              <a:t>yL</a:t>
            </a:r>
            <a:endParaRPr lang="en-US" dirty="0"/>
          </a:p>
        </p:txBody>
      </p:sp>
      <p:sp>
        <p:nvSpPr>
          <p:cNvPr id="34" name="TextBox 33"/>
          <p:cNvSpPr txBox="1"/>
          <p:nvPr/>
        </p:nvSpPr>
        <p:spPr>
          <a:xfrm>
            <a:off x="6022677" y="3738515"/>
            <a:ext cx="1075872" cy="369332"/>
          </a:xfrm>
          <a:prstGeom prst="rect">
            <a:avLst/>
          </a:prstGeom>
          <a:noFill/>
        </p:spPr>
        <p:txBody>
          <a:bodyPr wrap="none" rtlCol="0">
            <a:spAutoFit/>
          </a:bodyPr>
          <a:lstStyle/>
          <a:p>
            <a:r>
              <a:rPr lang="en-US" dirty="0">
                <a:sym typeface="Symbol" panose="05050102010706020507" pitchFamily="18" charset="2"/>
              </a:rPr>
              <a:t>11</a:t>
            </a:r>
            <a:r>
              <a:rPr lang="en-US" dirty="0"/>
              <a:t>,stay</a:t>
            </a:r>
          </a:p>
        </p:txBody>
      </p:sp>
      <p:sp>
        <p:nvSpPr>
          <p:cNvPr id="35" name="TextBox 34"/>
          <p:cNvSpPr txBox="1"/>
          <p:nvPr/>
        </p:nvSpPr>
        <p:spPr>
          <a:xfrm>
            <a:off x="6051743" y="1879947"/>
            <a:ext cx="772519" cy="369332"/>
          </a:xfrm>
          <a:prstGeom prst="rect">
            <a:avLst/>
          </a:prstGeom>
          <a:noFill/>
        </p:spPr>
        <p:txBody>
          <a:bodyPr wrap="none" rtlCol="0">
            <a:spAutoFit/>
          </a:bodyPr>
          <a:lstStyle/>
          <a:p>
            <a:r>
              <a:rPr lang="en-US" dirty="0">
                <a:sym typeface="Symbol" panose="05050102010706020507" pitchFamily="18" charset="2"/>
              </a:rPr>
              <a:t>1y</a:t>
            </a:r>
            <a:r>
              <a:rPr lang="en-US" dirty="0"/>
              <a:t>,L</a:t>
            </a:r>
          </a:p>
        </p:txBody>
      </p:sp>
      <p:sp>
        <p:nvSpPr>
          <p:cNvPr id="36" name="TextBox 35"/>
          <p:cNvSpPr txBox="1"/>
          <p:nvPr/>
        </p:nvSpPr>
        <p:spPr>
          <a:xfrm>
            <a:off x="2665079" y="1782516"/>
            <a:ext cx="793807" cy="369332"/>
          </a:xfrm>
          <a:prstGeom prst="rect">
            <a:avLst/>
          </a:prstGeom>
          <a:noFill/>
        </p:spPr>
        <p:txBody>
          <a:bodyPr wrap="none" rtlCol="0">
            <a:spAutoFit/>
          </a:bodyPr>
          <a:lstStyle/>
          <a:p>
            <a:r>
              <a:rPr lang="en-US" dirty="0" err="1">
                <a:sym typeface="Symbol" panose="05050102010706020507" pitchFamily="18" charset="2"/>
              </a:rPr>
              <a:t>x</a:t>
            </a:r>
            <a:r>
              <a:rPr lang="en-US" dirty="0" err="1"/>
              <a:t>x,R</a:t>
            </a:r>
            <a:endParaRPr lang="en-US" dirty="0"/>
          </a:p>
        </p:txBody>
      </p:sp>
      <p:cxnSp>
        <p:nvCxnSpPr>
          <p:cNvPr id="38" name="Straight Arrow Connector 37"/>
          <p:cNvCxnSpPr/>
          <p:nvPr/>
        </p:nvCxnSpPr>
        <p:spPr>
          <a:xfrm flipV="1">
            <a:off x="2296005" y="4133428"/>
            <a:ext cx="595225" cy="7311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87046" y="5574268"/>
            <a:ext cx="641522" cy="369332"/>
          </a:xfrm>
          <a:prstGeom prst="rect">
            <a:avLst/>
          </a:prstGeom>
          <a:noFill/>
        </p:spPr>
        <p:txBody>
          <a:bodyPr wrap="none" rtlCol="0">
            <a:spAutoFit/>
          </a:bodyPr>
          <a:lstStyle/>
          <a:p>
            <a:r>
              <a:rPr lang="en-US" dirty="0" err="1">
                <a:sym typeface="Symbol" panose="05050102010706020507" pitchFamily="18" charset="2"/>
              </a:rPr>
              <a:t>y</a:t>
            </a:r>
            <a:r>
              <a:rPr lang="en-US" dirty="0" err="1"/>
              <a:t>R</a:t>
            </a:r>
            <a:endParaRPr lang="en-US" dirty="0"/>
          </a:p>
        </p:txBody>
      </p:sp>
    </p:spTree>
    <p:extLst>
      <p:ext uri="{BB962C8B-B14F-4D97-AF65-F5344CB8AC3E}">
        <p14:creationId xmlns:p14="http://schemas.microsoft.com/office/powerpoint/2010/main" val="419150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Computation</a:t>
            </a:r>
          </a:p>
        </p:txBody>
      </p:sp>
      <p:sp>
        <p:nvSpPr>
          <p:cNvPr id="5" name="Content Placeholder 4"/>
          <p:cNvSpPr>
            <a:spLocks noGrp="1"/>
          </p:cNvSpPr>
          <p:nvPr>
            <p:ph idx="1"/>
          </p:nvPr>
        </p:nvSpPr>
        <p:spPr/>
        <p:txBody>
          <a:bodyPr>
            <a:normAutofit/>
          </a:bodyPr>
          <a:lstStyle/>
          <a:p>
            <a:r>
              <a:rPr lang="en-US" dirty="0"/>
              <a:t>Is it possible to compute anything/everything that can be computed? What does this even mean?</a:t>
            </a:r>
          </a:p>
          <a:p>
            <a:r>
              <a:rPr lang="en-US" dirty="0"/>
              <a:t>How easy is it to learn the notation of a programming language?</a:t>
            </a:r>
          </a:p>
          <a:p>
            <a:r>
              <a:rPr lang="en-US" dirty="0"/>
              <a:t>How “easy” is it to describe a computation (e.g., write a program)?</a:t>
            </a:r>
          </a:p>
          <a:p>
            <a:r>
              <a:rPr lang="en-US" dirty="0"/>
              <a:t>What metrics do we use to determine whether it is “easy” to write a program (e.g., symbol count)?</a:t>
            </a:r>
          </a:p>
        </p:txBody>
      </p:sp>
    </p:spTree>
    <p:extLst>
      <p:ext uri="{BB962C8B-B14F-4D97-AF65-F5344CB8AC3E}">
        <p14:creationId xmlns:p14="http://schemas.microsoft.com/office/powerpoint/2010/main" val="2807846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ormAutofit/>
          </a:bodyPr>
          <a:lstStyle/>
          <a:p>
            <a:r>
              <a:rPr lang="en-US" dirty="0"/>
              <a:t>What state does the machine end up in if there are more 0's than 1's?</a:t>
            </a:r>
          </a:p>
          <a:p>
            <a:r>
              <a:rPr lang="en-US" dirty="0"/>
              <a:t>What state does the machine end up in if the number of 0's is equal to the number of 1's?</a:t>
            </a:r>
          </a:p>
          <a:p>
            <a:r>
              <a:rPr lang="en-US" dirty="0"/>
              <a:t>What state does the machine end up in if there are more 1's than 0's?</a:t>
            </a:r>
          </a:p>
        </p:txBody>
      </p:sp>
    </p:spTree>
    <p:extLst>
      <p:ext uri="{BB962C8B-B14F-4D97-AF65-F5344CB8AC3E}">
        <p14:creationId xmlns:p14="http://schemas.microsoft.com/office/powerpoint/2010/main" val="653270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a:spLocks noChangeAspect="1"/>
          </p:cNvSpPr>
          <p:nvPr/>
        </p:nvSpPr>
        <p:spPr>
          <a:xfrm>
            <a:off x="4059795" y="3480341"/>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advance to one</a:t>
            </a:r>
          </a:p>
        </p:txBody>
      </p:sp>
      <p:sp>
        <p:nvSpPr>
          <p:cNvPr id="5" name="Oval 4"/>
          <p:cNvSpPr>
            <a:spLocks noChangeAspect="1"/>
          </p:cNvSpPr>
          <p:nvPr/>
        </p:nvSpPr>
        <p:spPr>
          <a:xfrm>
            <a:off x="4059795" y="1245632"/>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advance to zero</a:t>
            </a:r>
          </a:p>
        </p:txBody>
      </p:sp>
      <p:sp>
        <p:nvSpPr>
          <p:cNvPr id="6" name="Oval 5"/>
          <p:cNvSpPr>
            <a:spLocks noChangeAspect="1"/>
          </p:cNvSpPr>
          <p:nvPr/>
        </p:nvSpPr>
        <p:spPr>
          <a:xfrm>
            <a:off x="1420970" y="2449460"/>
            <a:ext cx="1244109" cy="1244109"/>
          </a:xfrm>
          <a:prstGeom prst="ellipse">
            <a:avLst/>
          </a:prstGeom>
          <a:solidFill>
            <a:srgbClr val="00B05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replace</a:t>
            </a:r>
          </a:p>
          <a:p>
            <a:pPr algn="ctr"/>
            <a:r>
              <a:rPr lang="en-US" sz="1400" dirty="0"/>
              <a:t>zero</a:t>
            </a:r>
          </a:p>
        </p:txBody>
      </p:sp>
      <p:sp>
        <p:nvSpPr>
          <p:cNvPr id="7" name="Oval 6"/>
          <p:cNvSpPr>
            <a:spLocks noChangeAspect="1"/>
          </p:cNvSpPr>
          <p:nvPr/>
        </p:nvSpPr>
        <p:spPr>
          <a:xfrm>
            <a:off x="6698620" y="2449461"/>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replace</a:t>
            </a:r>
          </a:p>
          <a:p>
            <a:pPr algn="ctr"/>
            <a:r>
              <a:rPr lang="en-US" sz="1400" dirty="0"/>
              <a:t>one</a:t>
            </a:r>
          </a:p>
        </p:txBody>
      </p:sp>
      <p:cxnSp>
        <p:nvCxnSpPr>
          <p:cNvPr id="14" name="Straight Arrow Connector 13"/>
          <p:cNvCxnSpPr/>
          <p:nvPr/>
        </p:nvCxnSpPr>
        <p:spPr>
          <a:xfrm>
            <a:off x="658970" y="3099341"/>
            <a:ext cx="762000" cy="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4" idx="2"/>
          </p:cNvCxnSpPr>
          <p:nvPr/>
        </p:nvCxnSpPr>
        <p:spPr>
          <a:xfrm>
            <a:off x="2482883" y="3511373"/>
            <a:ext cx="1576912" cy="591023"/>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6"/>
            <a:endCxn id="7" idx="3"/>
          </p:cNvCxnSpPr>
          <p:nvPr/>
        </p:nvCxnSpPr>
        <p:spPr>
          <a:xfrm flipV="1">
            <a:off x="5303904" y="3511374"/>
            <a:ext cx="1576912" cy="591022"/>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1"/>
            <a:endCxn id="5" idx="6"/>
          </p:cNvCxnSpPr>
          <p:nvPr/>
        </p:nvCxnSpPr>
        <p:spPr>
          <a:xfrm flipH="1" flipV="1">
            <a:off x="5303904" y="1867687"/>
            <a:ext cx="1576912" cy="76397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2"/>
            <a:endCxn id="6" idx="7"/>
          </p:cNvCxnSpPr>
          <p:nvPr/>
        </p:nvCxnSpPr>
        <p:spPr>
          <a:xfrm flipH="1">
            <a:off x="2482883" y="1867687"/>
            <a:ext cx="1576912" cy="763969"/>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Freeform: Shape 27"/>
          <p:cNvSpPr/>
          <p:nvPr/>
        </p:nvSpPr>
        <p:spPr>
          <a:xfrm>
            <a:off x="3945032" y="683271"/>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p:nvPr/>
        </p:nvSpPr>
        <p:spPr>
          <a:xfrm flipH="1" flipV="1">
            <a:off x="3886200" y="4699541"/>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550996" y="3713316"/>
            <a:ext cx="811441" cy="369332"/>
          </a:xfrm>
          <a:prstGeom prst="rect">
            <a:avLst/>
          </a:prstGeom>
          <a:noFill/>
        </p:spPr>
        <p:txBody>
          <a:bodyPr wrap="none" rtlCol="0">
            <a:spAutoFit/>
          </a:bodyPr>
          <a:lstStyle/>
          <a:p>
            <a:r>
              <a:rPr lang="en-US" dirty="0"/>
              <a:t>0</a:t>
            </a:r>
            <a:r>
              <a:rPr lang="en-US" dirty="0">
                <a:sym typeface="Symbol" panose="05050102010706020507" pitchFamily="18" charset="2"/>
              </a:rPr>
              <a:t></a:t>
            </a:r>
            <a:r>
              <a:rPr lang="en-US" dirty="0"/>
              <a:t>x,R</a:t>
            </a:r>
          </a:p>
        </p:txBody>
      </p:sp>
      <p:sp>
        <p:nvSpPr>
          <p:cNvPr id="31" name="TextBox 30"/>
          <p:cNvSpPr txBox="1"/>
          <p:nvPr/>
        </p:nvSpPr>
        <p:spPr>
          <a:xfrm>
            <a:off x="4287046" y="5269468"/>
            <a:ext cx="654346" cy="369332"/>
          </a:xfrm>
          <a:prstGeom prst="rect">
            <a:avLst/>
          </a:prstGeom>
          <a:noFill/>
        </p:spPr>
        <p:txBody>
          <a:bodyPr wrap="none" rtlCol="0">
            <a:spAutoFit/>
          </a:bodyPr>
          <a:lstStyle/>
          <a:p>
            <a:r>
              <a:rPr lang="en-US" dirty="0"/>
              <a:t>0</a:t>
            </a:r>
            <a:r>
              <a:rPr lang="en-US" dirty="0">
                <a:sym typeface="Symbol" panose="05050102010706020507" pitchFamily="18" charset="2"/>
              </a:rPr>
              <a:t></a:t>
            </a:r>
            <a:r>
              <a:rPr lang="en-US" dirty="0"/>
              <a:t>R</a:t>
            </a:r>
          </a:p>
        </p:txBody>
      </p:sp>
      <p:sp>
        <p:nvSpPr>
          <p:cNvPr id="32" name="TextBox 31"/>
          <p:cNvSpPr txBox="1"/>
          <p:nvPr/>
        </p:nvSpPr>
        <p:spPr>
          <a:xfrm>
            <a:off x="4419600" y="44482"/>
            <a:ext cx="627095" cy="369332"/>
          </a:xfrm>
          <a:prstGeom prst="rect">
            <a:avLst/>
          </a:prstGeom>
          <a:noFill/>
        </p:spPr>
        <p:txBody>
          <a:bodyPr wrap="none" rtlCol="0">
            <a:spAutoFit/>
          </a:bodyPr>
          <a:lstStyle/>
          <a:p>
            <a:r>
              <a:rPr lang="en-US" dirty="0"/>
              <a:t>0</a:t>
            </a:r>
            <a:r>
              <a:rPr lang="en-US" dirty="0">
                <a:sym typeface="Symbol" panose="05050102010706020507" pitchFamily="18" charset="2"/>
              </a:rPr>
              <a:t>L</a:t>
            </a:r>
            <a:endParaRPr lang="en-US" dirty="0"/>
          </a:p>
        </p:txBody>
      </p:sp>
      <p:sp>
        <p:nvSpPr>
          <p:cNvPr id="33" name="TextBox 32"/>
          <p:cNvSpPr txBox="1"/>
          <p:nvPr/>
        </p:nvSpPr>
        <p:spPr>
          <a:xfrm>
            <a:off x="4429557" y="304800"/>
            <a:ext cx="614271" cy="369332"/>
          </a:xfrm>
          <a:prstGeom prst="rect">
            <a:avLst/>
          </a:prstGeom>
          <a:noFill/>
        </p:spPr>
        <p:txBody>
          <a:bodyPr wrap="none" rtlCol="0">
            <a:spAutoFit/>
          </a:bodyPr>
          <a:lstStyle/>
          <a:p>
            <a:r>
              <a:rPr lang="en-US" dirty="0" err="1">
                <a:sym typeface="Symbol" panose="05050102010706020507" pitchFamily="18" charset="2"/>
              </a:rPr>
              <a:t>yL</a:t>
            </a:r>
            <a:endParaRPr lang="en-US" dirty="0"/>
          </a:p>
        </p:txBody>
      </p:sp>
      <p:sp>
        <p:nvSpPr>
          <p:cNvPr id="34" name="TextBox 33"/>
          <p:cNvSpPr txBox="1"/>
          <p:nvPr/>
        </p:nvSpPr>
        <p:spPr>
          <a:xfrm>
            <a:off x="6022677" y="3738515"/>
            <a:ext cx="1075872" cy="369332"/>
          </a:xfrm>
          <a:prstGeom prst="rect">
            <a:avLst/>
          </a:prstGeom>
          <a:noFill/>
        </p:spPr>
        <p:txBody>
          <a:bodyPr wrap="none" rtlCol="0">
            <a:spAutoFit/>
          </a:bodyPr>
          <a:lstStyle/>
          <a:p>
            <a:r>
              <a:rPr lang="en-US" dirty="0">
                <a:sym typeface="Symbol" panose="05050102010706020507" pitchFamily="18" charset="2"/>
              </a:rPr>
              <a:t>11</a:t>
            </a:r>
            <a:r>
              <a:rPr lang="en-US" dirty="0"/>
              <a:t>,stay</a:t>
            </a:r>
          </a:p>
        </p:txBody>
      </p:sp>
      <p:sp>
        <p:nvSpPr>
          <p:cNvPr id="35" name="TextBox 34"/>
          <p:cNvSpPr txBox="1"/>
          <p:nvPr/>
        </p:nvSpPr>
        <p:spPr>
          <a:xfrm>
            <a:off x="6051743" y="1879947"/>
            <a:ext cx="772519" cy="369332"/>
          </a:xfrm>
          <a:prstGeom prst="rect">
            <a:avLst/>
          </a:prstGeom>
          <a:noFill/>
        </p:spPr>
        <p:txBody>
          <a:bodyPr wrap="none" rtlCol="0">
            <a:spAutoFit/>
          </a:bodyPr>
          <a:lstStyle/>
          <a:p>
            <a:r>
              <a:rPr lang="en-US" dirty="0">
                <a:sym typeface="Symbol" panose="05050102010706020507" pitchFamily="18" charset="2"/>
              </a:rPr>
              <a:t>1y</a:t>
            </a:r>
            <a:r>
              <a:rPr lang="en-US" dirty="0"/>
              <a:t>,L</a:t>
            </a:r>
          </a:p>
        </p:txBody>
      </p:sp>
      <p:sp>
        <p:nvSpPr>
          <p:cNvPr id="36" name="TextBox 35"/>
          <p:cNvSpPr txBox="1"/>
          <p:nvPr/>
        </p:nvSpPr>
        <p:spPr>
          <a:xfrm>
            <a:off x="2939993" y="1782516"/>
            <a:ext cx="793807" cy="369332"/>
          </a:xfrm>
          <a:prstGeom prst="rect">
            <a:avLst/>
          </a:prstGeom>
          <a:noFill/>
        </p:spPr>
        <p:txBody>
          <a:bodyPr wrap="none" rtlCol="0">
            <a:spAutoFit/>
          </a:bodyPr>
          <a:lstStyle/>
          <a:p>
            <a:r>
              <a:rPr lang="en-US" dirty="0" err="1">
                <a:sym typeface="Symbol" panose="05050102010706020507" pitchFamily="18" charset="2"/>
              </a:rPr>
              <a:t>x</a:t>
            </a:r>
            <a:r>
              <a:rPr lang="en-US" dirty="0" err="1"/>
              <a:t>x,R</a:t>
            </a:r>
            <a:endParaRPr lang="en-US" dirty="0"/>
          </a:p>
        </p:txBody>
      </p:sp>
      <p:sp>
        <p:nvSpPr>
          <p:cNvPr id="22" name="TextBox 21"/>
          <p:cNvSpPr txBox="1"/>
          <p:nvPr/>
        </p:nvSpPr>
        <p:spPr>
          <a:xfrm>
            <a:off x="4287046" y="5574268"/>
            <a:ext cx="641522" cy="369332"/>
          </a:xfrm>
          <a:prstGeom prst="rect">
            <a:avLst/>
          </a:prstGeom>
          <a:noFill/>
        </p:spPr>
        <p:txBody>
          <a:bodyPr wrap="none" rtlCol="0">
            <a:spAutoFit/>
          </a:bodyPr>
          <a:lstStyle/>
          <a:p>
            <a:r>
              <a:rPr lang="en-US" dirty="0" err="1">
                <a:sym typeface="Symbol" panose="05050102010706020507" pitchFamily="18" charset="2"/>
              </a:rPr>
              <a:t>y</a:t>
            </a:r>
            <a:r>
              <a:rPr lang="en-US" dirty="0" err="1"/>
              <a:t>R</a:t>
            </a:r>
            <a:endParaRPr lang="en-US" dirty="0"/>
          </a:p>
        </p:txBody>
      </p:sp>
      <p:sp>
        <p:nvSpPr>
          <p:cNvPr id="24" name="Freeform: Shape 23"/>
          <p:cNvSpPr/>
          <p:nvPr/>
        </p:nvSpPr>
        <p:spPr>
          <a:xfrm>
            <a:off x="1252003" y="1888284"/>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85041" y="1536844"/>
            <a:ext cx="786947" cy="369332"/>
          </a:xfrm>
          <a:prstGeom prst="rect">
            <a:avLst/>
          </a:prstGeom>
          <a:noFill/>
        </p:spPr>
        <p:txBody>
          <a:bodyPr wrap="none" rtlCol="0">
            <a:spAutoFit/>
          </a:bodyPr>
          <a:lstStyle/>
          <a:p>
            <a:r>
              <a:rPr lang="en-US" dirty="0" err="1">
                <a:sym typeface="Symbol" panose="05050102010706020507" pitchFamily="18" charset="2"/>
              </a:rPr>
              <a:t>yy</a:t>
            </a:r>
            <a:r>
              <a:rPr lang="en-US" dirty="0" err="1"/>
              <a:t>,R</a:t>
            </a:r>
            <a:endParaRPr lang="en-US" dirty="0"/>
          </a:p>
        </p:txBody>
      </p:sp>
      <p:sp>
        <p:nvSpPr>
          <p:cNvPr id="27" name="Oval 26"/>
          <p:cNvSpPr>
            <a:spLocks noChangeAspect="1"/>
          </p:cNvSpPr>
          <p:nvPr/>
        </p:nvSpPr>
        <p:spPr>
          <a:xfrm>
            <a:off x="1420969" y="4573286"/>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a:t>
            </a:r>
          </a:p>
        </p:txBody>
      </p:sp>
      <p:cxnSp>
        <p:nvCxnSpPr>
          <p:cNvPr id="3" name="Straight Arrow Connector 2"/>
          <p:cNvCxnSpPr>
            <a:stCxn id="6" idx="4"/>
            <a:endCxn id="27" idx="0"/>
          </p:cNvCxnSpPr>
          <p:nvPr/>
        </p:nvCxnSpPr>
        <p:spPr>
          <a:xfrm flipH="1">
            <a:off x="2043024" y="3693569"/>
            <a:ext cx="1" cy="879717"/>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252003" y="3996604"/>
            <a:ext cx="829073" cy="369332"/>
          </a:xfrm>
          <a:prstGeom prst="rect">
            <a:avLst/>
          </a:prstGeom>
          <a:noFill/>
        </p:spPr>
        <p:txBody>
          <a:bodyPr wrap="none" rtlCol="0">
            <a:spAutoFit/>
          </a:bodyPr>
          <a:lstStyle/>
          <a:p>
            <a:r>
              <a:rPr lang="en-US" dirty="0">
                <a:sym typeface="Symbol" panose="05050102010706020507" pitchFamily="18" charset="2"/>
              </a:rPr>
              <a:t>11</a:t>
            </a:r>
            <a:r>
              <a:rPr lang="en-US" dirty="0"/>
              <a:t>,R</a:t>
            </a:r>
          </a:p>
        </p:txBody>
      </p:sp>
    </p:spTree>
    <p:extLst>
      <p:ext uri="{BB962C8B-B14F-4D97-AF65-F5344CB8AC3E}">
        <p14:creationId xmlns:p14="http://schemas.microsoft.com/office/powerpoint/2010/main" val="2796963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a:spLocks noChangeAspect="1"/>
          </p:cNvSpPr>
          <p:nvPr/>
        </p:nvSpPr>
        <p:spPr>
          <a:xfrm>
            <a:off x="4059795" y="3480341"/>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advance to one</a:t>
            </a:r>
          </a:p>
        </p:txBody>
      </p:sp>
      <p:sp>
        <p:nvSpPr>
          <p:cNvPr id="5" name="Oval 4"/>
          <p:cNvSpPr>
            <a:spLocks noChangeAspect="1"/>
          </p:cNvSpPr>
          <p:nvPr/>
        </p:nvSpPr>
        <p:spPr>
          <a:xfrm>
            <a:off x="4059795" y="1245632"/>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advance to zero</a:t>
            </a:r>
          </a:p>
        </p:txBody>
      </p:sp>
      <p:sp>
        <p:nvSpPr>
          <p:cNvPr id="6" name="Oval 5"/>
          <p:cNvSpPr>
            <a:spLocks noChangeAspect="1"/>
          </p:cNvSpPr>
          <p:nvPr/>
        </p:nvSpPr>
        <p:spPr>
          <a:xfrm>
            <a:off x="1420970" y="2449460"/>
            <a:ext cx="1244109" cy="1244109"/>
          </a:xfrm>
          <a:prstGeom prst="ellipse">
            <a:avLst/>
          </a:prstGeom>
          <a:solidFill>
            <a:srgbClr val="00B05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replace</a:t>
            </a:r>
          </a:p>
          <a:p>
            <a:pPr algn="ctr"/>
            <a:r>
              <a:rPr lang="en-US" sz="1400" dirty="0"/>
              <a:t>zero</a:t>
            </a:r>
          </a:p>
        </p:txBody>
      </p:sp>
      <p:cxnSp>
        <p:nvCxnSpPr>
          <p:cNvPr id="14" name="Straight Arrow Connector 13"/>
          <p:cNvCxnSpPr/>
          <p:nvPr/>
        </p:nvCxnSpPr>
        <p:spPr>
          <a:xfrm>
            <a:off x="658970" y="3099341"/>
            <a:ext cx="762000" cy="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4" idx="2"/>
          </p:cNvCxnSpPr>
          <p:nvPr/>
        </p:nvCxnSpPr>
        <p:spPr>
          <a:xfrm>
            <a:off x="2482883" y="3511373"/>
            <a:ext cx="1576912" cy="591023"/>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2"/>
            <a:endCxn id="6" idx="7"/>
          </p:cNvCxnSpPr>
          <p:nvPr/>
        </p:nvCxnSpPr>
        <p:spPr>
          <a:xfrm flipH="1">
            <a:off x="2482883" y="1867687"/>
            <a:ext cx="1576912" cy="763969"/>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Freeform: Shape 27"/>
          <p:cNvSpPr/>
          <p:nvPr/>
        </p:nvSpPr>
        <p:spPr>
          <a:xfrm>
            <a:off x="3945032" y="683271"/>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p:cNvSpPr/>
          <p:nvPr/>
        </p:nvSpPr>
        <p:spPr>
          <a:xfrm flipH="1" flipV="1">
            <a:off x="3886200" y="4699541"/>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550996" y="3713316"/>
            <a:ext cx="811441" cy="369332"/>
          </a:xfrm>
          <a:prstGeom prst="rect">
            <a:avLst/>
          </a:prstGeom>
          <a:noFill/>
        </p:spPr>
        <p:txBody>
          <a:bodyPr wrap="none" rtlCol="0">
            <a:spAutoFit/>
          </a:bodyPr>
          <a:lstStyle/>
          <a:p>
            <a:r>
              <a:rPr lang="en-US" dirty="0"/>
              <a:t>0</a:t>
            </a:r>
            <a:r>
              <a:rPr lang="en-US" dirty="0">
                <a:sym typeface="Symbol" panose="05050102010706020507" pitchFamily="18" charset="2"/>
              </a:rPr>
              <a:t></a:t>
            </a:r>
            <a:r>
              <a:rPr lang="en-US" dirty="0"/>
              <a:t>x,R</a:t>
            </a:r>
          </a:p>
        </p:txBody>
      </p:sp>
      <p:sp>
        <p:nvSpPr>
          <p:cNvPr id="31" name="TextBox 30"/>
          <p:cNvSpPr txBox="1"/>
          <p:nvPr/>
        </p:nvSpPr>
        <p:spPr>
          <a:xfrm>
            <a:off x="4287046" y="5269468"/>
            <a:ext cx="654346" cy="369332"/>
          </a:xfrm>
          <a:prstGeom prst="rect">
            <a:avLst/>
          </a:prstGeom>
          <a:noFill/>
        </p:spPr>
        <p:txBody>
          <a:bodyPr wrap="none" rtlCol="0">
            <a:spAutoFit/>
          </a:bodyPr>
          <a:lstStyle/>
          <a:p>
            <a:r>
              <a:rPr lang="en-US" dirty="0"/>
              <a:t>0</a:t>
            </a:r>
            <a:r>
              <a:rPr lang="en-US" dirty="0">
                <a:sym typeface="Symbol" panose="05050102010706020507" pitchFamily="18" charset="2"/>
              </a:rPr>
              <a:t></a:t>
            </a:r>
            <a:r>
              <a:rPr lang="en-US" dirty="0"/>
              <a:t>R</a:t>
            </a:r>
          </a:p>
        </p:txBody>
      </p:sp>
      <p:sp>
        <p:nvSpPr>
          <p:cNvPr id="32" name="TextBox 31"/>
          <p:cNvSpPr txBox="1"/>
          <p:nvPr/>
        </p:nvSpPr>
        <p:spPr>
          <a:xfrm>
            <a:off x="4419600" y="44482"/>
            <a:ext cx="627095" cy="369332"/>
          </a:xfrm>
          <a:prstGeom prst="rect">
            <a:avLst/>
          </a:prstGeom>
          <a:noFill/>
        </p:spPr>
        <p:txBody>
          <a:bodyPr wrap="none" rtlCol="0">
            <a:spAutoFit/>
          </a:bodyPr>
          <a:lstStyle/>
          <a:p>
            <a:r>
              <a:rPr lang="en-US" dirty="0"/>
              <a:t>0</a:t>
            </a:r>
            <a:r>
              <a:rPr lang="en-US" dirty="0">
                <a:sym typeface="Symbol" panose="05050102010706020507" pitchFamily="18" charset="2"/>
              </a:rPr>
              <a:t>L</a:t>
            </a:r>
            <a:endParaRPr lang="en-US" dirty="0"/>
          </a:p>
        </p:txBody>
      </p:sp>
      <p:sp>
        <p:nvSpPr>
          <p:cNvPr id="33" name="TextBox 32"/>
          <p:cNvSpPr txBox="1"/>
          <p:nvPr/>
        </p:nvSpPr>
        <p:spPr>
          <a:xfrm>
            <a:off x="4429557" y="304800"/>
            <a:ext cx="614271" cy="369332"/>
          </a:xfrm>
          <a:prstGeom prst="rect">
            <a:avLst/>
          </a:prstGeom>
          <a:noFill/>
        </p:spPr>
        <p:txBody>
          <a:bodyPr wrap="none" rtlCol="0">
            <a:spAutoFit/>
          </a:bodyPr>
          <a:lstStyle/>
          <a:p>
            <a:r>
              <a:rPr lang="en-US" dirty="0" err="1">
                <a:sym typeface="Symbol" panose="05050102010706020507" pitchFamily="18" charset="2"/>
              </a:rPr>
              <a:t>yL</a:t>
            </a:r>
            <a:endParaRPr lang="en-US" dirty="0"/>
          </a:p>
        </p:txBody>
      </p:sp>
      <p:sp>
        <p:nvSpPr>
          <p:cNvPr id="35" name="TextBox 34"/>
          <p:cNvSpPr txBox="1"/>
          <p:nvPr/>
        </p:nvSpPr>
        <p:spPr>
          <a:xfrm>
            <a:off x="4761322" y="2800375"/>
            <a:ext cx="772519" cy="369332"/>
          </a:xfrm>
          <a:prstGeom prst="rect">
            <a:avLst/>
          </a:prstGeom>
          <a:noFill/>
        </p:spPr>
        <p:txBody>
          <a:bodyPr wrap="none" rtlCol="0">
            <a:spAutoFit/>
          </a:bodyPr>
          <a:lstStyle/>
          <a:p>
            <a:r>
              <a:rPr lang="en-US" dirty="0">
                <a:sym typeface="Symbol" panose="05050102010706020507" pitchFamily="18" charset="2"/>
              </a:rPr>
              <a:t>1y</a:t>
            </a:r>
            <a:r>
              <a:rPr lang="en-US" dirty="0"/>
              <a:t>,L</a:t>
            </a:r>
          </a:p>
        </p:txBody>
      </p:sp>
      <p:sp>
        <p:nvSpPr>
          <p:cNvPr id="36" name="TextBox 35"/>
          <p:cNvSpPr txBox="1"/>
          <p:nvPr/>
        </p:nvSpPr>
        <p:spPr>
          <a:xfrm>
            <a:off x="2939993" y="1782516"/>
            <a:ext cx="793807" cy="369332"/>
          </a:xfrm>
          <a:prstGeom prst="rect">
            <a:avLst/>
          </a:prstGeom>
          <a:noFill/>
        </p:spPr>
        <p:txBody>
          <a:bodyPr wrap="none" rtlCol="0">
            <a:spAutoFit/>
          </a:bodyPr>
          <a:lstStyle/>
          <a:p>
            <a:r>
              <a:rPr lang="en-US" dirty="0" err="1">
                <a:sym typeface="Symbol" panose="05050102010706020507" pitchFamily="18" charset="2"/>
              </a:rPr>
              <a:t>x</a:t>
            </a:r>
            <a:r>
              <a:rPr lang="en-US" dirty="0" err="1"/>
              <a:t>x,R</a:t>
            </a:r>
            <a:endParaRPr lang="en-US" dirty="0"/>
          </a:p>
        </p:txBody>
      </p:sp>
      <p:sp>
        <p:nvSpPr>
          <p:cNvPr id="22" name="TextBox 21"/>
          <p:cNvSpPr txBox="1"/>
          <p:nvPr/>
        </p:nvSpPr>
        <p:spPr>
          <a:xfrm>
            <a:off x="4287046" y="5574268"/>
            <a:ext cx="641522" cy="369332"/>
          </a:xfrm>
          <a:prstGeom prst="rect">
            <a:avLst/>
          </a:prstGeom>
          <a:noFill/>
        </p:spPr>
        <p:txBody>
          <a:bodyPr wrap="none" rtlCol="0">
            <a:spAutoFit/>
          </a:bodyPr>
          <a:lstStyle/>
          <a:p>
            <a:r>
              <a:rPr lang="en-US" dirty="0" err="1">
                <a:sym typeface="Symbol" panose="05050102010706020507" pitchFamily="18" charset="2"/>
              </a:rPr>
              <a:t>y</a:t>
            </a:r>
            <a:r>
              <a:rPr lang="en-US" dirty="0" err="1"/>
              <a:t>R</a:t>
            </a:r>
            <a:endParaRPr lang="en-US" dirty="0"/>
          </a:p>
        </p:txBody>
      </p:sp>
      <p:sp>
        <p:nvSpPr>
          <p:cNvPr id="24" name="Freeform: Shape 23"/>
          <p:cNvSpPr/>
          <p:nvPr/>
        </p:nvSpPr>
        <p:spPr>
          <a:xfrm>
            <a:off x="1252003" y="1888284"/>
            <a:ext cx="1495471" cy="589191"/>
          </a:xfrm>
          <a:custGeom>
            <a:avLst/>
            <a:gdLst>
              <a:gd name="connsiteX0" fmla="*/ 504023 w 1495471"/>
              <a:gd name="connsiteY0" fmla="*/ 589191 h 589191"/>
              <a:gd name="connsiteX1" fmla="*/ 42981 w 1495471"/>
              <a:gd name="connsiteY1" fmla="*/ 112781 h 589191"/>
              <a:gd name="connsiteX2" fmla="*/ 1456844 w 1495471"/>
              <a:gd name="connsiteY2" fmla="*/ 35941 h 589191"/>
              <a:gd name="connsiteX3" fmla="*/ 957381 w 1495471"/>
              <a:gd name="connsiteY3" fmla="*/ 589191 h 589191"/>
            </a:gdLst>
            <a:ahLst/>
            <a:cxnLst>
              <a:cxn ang="0">
                <a:pos x="connsiteX0" y="connsiteY0"/>
              </a:cxn>
              <a:cxn ang="0">
                <a:pos x="connsiteX1" y="connsiteY1"/>
              </a:cxn>
              <a:cxn ang="0">
                <a:pos x="connsiteX2" y="connsiteY2"/>
              </a:cxn>
              <a:cxn ang="0">
                <a:pos x="connsiteX3" y="connsiteY3"/>
              </a:cxn>
            </a:cxnLst>
            <a:rect l="l" t="t" r="r" b="b"/>
            <a:pathLst>
              <a:path w="1495471" h="589191">
                <a:moveTo>
                  <a:pt x="504023" y="589191"/>
                </a:moveTo>
                <a:cubicBezTo>
                  <a:pt x="194100" y="397090"/>
                  <a:pt x="-115823" y="204989"/>
                  <a:pt x="42981" y="112781"/>
                </a:cubicBezTo>
                <a:cubicBezTo>
                  <a:pt x="201784" y="20573"/>
                  <a:pt x="1304444" y="-43461"/>
                  <a:pt x="1456844" y="35941"/>
                </a:cubicBezTo>
                <a:cubicBezTo>
                  <a:pt x="1609244" y="115343"/>
                  <a:pt x="1283312" y="352267"/>
                  <a:pt x="957381" y="589191"/>
                </a:cubicBezTo>
              </a:path>
            </a:pathLst>
          </a:custGeom>
          <a:noFill/>
          <a:ln>
            <a:solidFill>
              <a:srgbClr val="0070C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85041" y="1536844"/>
            <a:ext cx="786947" cy="369332"/>
          </a:xfrm>
          <a:prstGeom prst="rect">
            <a:avLst/>
          </a:prstGeom>
          <a:noFill/>
        </p:spPr>
        <p:txBody>
          <a:bodyPr wrap="none" rtlCol="0">
            <a:spAutoFit/>
          </a:bodyPr>
          <a:lstStyle/>
          <a:p>
            <a:r>
              <a:rPr lang="en-US" dirty="0" err="1">
                <a:sym typeface="Symbol" panose="05050102010706020507" pitchFamily="18" charset="2"/>
              </a:rPr>
              <a:t>yy</a:t>
            </a:r>
            <a:r>
              <a:rPr lang="en-US" dirty="0" err="1"/>
              <a:t>,R</a:t>
            </a:r>
            <a:endParaRPr lang="en-US" dirty="0"/>
          </a:p>
        </p:txBody>
      </p:sp>
      <p:sp>
        <p:nvSpPr>
          <p:cNvPr id="27" name="Oval 26"/>
          <p:cNvSpPr>
            <a:spLocks noChangeAspect="1"/>
          </p:cNvSpPr>
          <p:nvPr/>
        </p:nvSpPr>
        <p:spPr>
          <a:xfrm>
            <a:off x="1420969" y="4573286"/>
            <a:ext cx="1244109" cy="124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reject</a:t>
            </a:r>
          </a:p>
        </p:txBody>
      </p:sp>
      <p:cxnSp>
        <p:nvCxnSpPr>
          <p:cNvPr id="3" name="Straight Arrow Connector 2"/>
          <p:cNvCxnSpPr>
            <a:stCxn id="6" idx="4"/>
            <a:endCxn id="27" idx="0"/>
          </p:cNvCxnSpPr>
          <p:nvPr/>
        </p:nvCxnSpPr>
        <p:spPr>
          <a:xfrm flipH="1">
            <a:off x="2043024" y="3693569"/>
            <a:ext cx="1" cy="879717"/>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252003" y="3996604"/>
            <a:ext cx="829073" cy="369332"/>
          </a:xfrm>
          <a:prstGeom prst="rect">
            <a:avLst/>
          </a:prstGeom>
          <a:noFill/>
        </p:spPr>
        <p:txBody>
          <a:bodyPr wrap="none" rtlCol="0">
            <a:spAutoFit/>
          </a:bodyPr>
          <a:lstStyle/>
          <a:p>
            <a:r>
              <a:rPr lang="en-US" dirty="0">
                <a:sym typeface="Symbol" panose="05050102010706020507" pitchFamily="18" charset="2"/>
              </a:rPr>
              <a:t>11</a:t>
            </a:r>
            <a:r>
              <a:rPr lang="en-US" dirty="0"/>
              <a:t>,R</a:t>
            </a:r>
          </a:p>
        </p:txBody>
      </p:sp>
      <p:cxnSp>
        <p:nvCxnSpPr>
          <p:cNvPr id="9" name="Straight Arrow Connector 8"/>
          <p:cNvCxnSpPr>
            <a:stCxn id="4" idx="0"/>
            <a:endCxn id="5" idx="4"/>
          </p:cNvCxnSpPr>
          <p:nvPr/>
        </p:nvCxnSpPr>
        <p:spPr>
          <a:xfrm flipV="1">
            <a:off x="4681850" y="2489741"/>
            <a:ext cx="0" cy="990600"/>
          </a:xfrm>
          <a:prstGeom prst="straightConnector1">
            <a:avLst/>
          </a:prstGeom>
          <a:ln w="127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20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equivalence</a:t>
            </a:r>
          </a:p>
        </p:txBody>
      </p:sp>
      <p:sp>
        <p:nvSpPr>
          <p:cNvPr id="3" name="Text Placeholder 2"/>
          <p:cNvSpPr>
            <a:spLocks noGrp="1"/>
          </p:cNvSpPr>
          <p:nvPr>
            <p:ph type="body" idx="1"/>
          </p:nvPr>
        </p:nvSpPr>
        <p:spPr/>
        <p:txBody>
          <a:bodyPr/>
          <a:lstStyle/>
          <a:p>
            <a:r>
              <a:rPr lang="en-US" dirty="0"/>
              <a:t>Three equivalent languages</a:t>
            </a:r>
          </a:p>
        </p:txBody>
      </p:sp>
    </p:spTree>
    <p:extLst>
      <p:ext uri="{BB962C8B-B14F-4D97-AF65-F5344CB8AC3E}">
        <p14:creationId xmlns:p14="http://schemas.microsoft.com/office/powerpoint/2010/main" val="1077780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Language 1</a:t>
            </a:r>
          </a:p>
        </p:txBody>
      </p:sp>
      <p:sp>
        <p:nvSpPr>
          <p:cNvPr id="5" name="Content Placeholder 4"/>
          <p:cNvSpPr>
            <a:spLocks noGrp="1"/>
          </p:cNvSpPr>
          <p:nvPr>
            <p:ph idx="1"/>
          </p:nvPr>
        </p:nvSpPr>
        <p:spPr/>
        <p:txBody>
          <a:bodyPr/>
          <a:lstStyle/>
          <a:p>
            <a:r>
              <a:rPr lang="en-US" dirty="0"/>
              <a:t>Turing Machine (variation)</a:t>
            </a:r>
          </a:p>
          <a:p>
            <a:r>
              <a:rPr lang="en-US" dirty="0"/>
              <a:t>States</a:t>
            </a:r>
          </a:p>
          <a:p>
            <a:r>
              <a:rPr lang="en-US" dirty="0"/>
              <a:t>Read/Write Head</a:t>
            </a:r>
          </a:p>
          <a:p>
            <a:r>
              <a:rPr lang="en-US" dirty="0"/>
              <a:t>Symbols</a:t>
            </a:r>
          </a:p>
          <a:p>
            <a:r>
              <a:rPr lang="en-US" dirty="0"/>
              <a:t>Transitions</a:t>
            </a:r>
          </a:p>
        </p:txBody>
      </p:sp>
    </p:spTree>
    <p:extLst>
      <p:ext uri="{BB962C8B-B14F-4D97-AF65-F5344CB8AC3E}">
        <p14:creationId xmlns:p14="http://schemas.microsoft.com/office/powerpoint/2010/main" val="3120297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2</a:t>
            </a:r>
          </a:p>
        </p:txBody>
      </p:sp>
      <p:sp>
        <p:nvSpPr>
          <p:cNvPr id="3" name="Content Placeholder 2"/>
          <p:cNvSpPr>
            <a:spLocks noGrp="1"/>
          </p:cNvSpPr>
          <p:nvPr>
            <p:ph idx="1"/>
          </p:nvPr>
        </p:nvSpPr>
        <p:spPr/>
        <p:txBody>
          <a:bodyPr/>
          <a:lstStyle/>
          <a:p>
            <a:r>
              <a:rPr lang="en-US" dirty="0"/>
              <a:t>integer variables that may contain values of arbitrary magnitude</a:t>
            </a:r>
          </a:p>
          <a:p>
            <a:r>
              <a:rPr lang="en-US" dirty="0"/>
              <a:t>arithmetic operations</a:t>
            </a:r>
          </a:p>
          <a:p>
            <a:r>
              <a:rPr lang="en-US" dirty="0"/>
              <a:t>assignment statements</a:t>
            </a:r>
          </a:p>
          <a:p>
            <a:r>
              <a:rPr lang="en-US" dirty="0"/>
              <a:t>conditional statements</a:t>
            </a:r>
          </a:p>
          <a:p>
            <a:r>
              <a:rPr lang="en-US" dirty="0"/>
              <a:t>sequential execution of statements</a:t>
            </a:r>
          </a:p>
          <a:p>
            <a:r>
              <a:rPr lang="en-US" dirty="0"/>
              <a:t>indefinite iteration (e.g., while-loops)</a:t>
            </a:r>
          </a:p>
        </p:txBody>
      </p:sp>
    </p:spTree>
    <p:extLst>
      <p:ext uri="{BB962C8B-B14F-4D97-AF65-F5344CB8AC3E}">
        <p14:creationId xmlns:p14="http://schemas.microsoft.com/office/powerpoint/2010/main" val="1626547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3</a:t>
            </a:r>
          </a:p>
        </p:txBody>
      </p:sp>
      <p:sp>
        <p:nvSpPr>
          <p:cNvPr id="3" name="Content Placeholder 2"/>
          <p:cNvSpPr>
            <a:spLocks noGrp="1"/>
          </p:cNvSpPr>
          <p:nvPr>
            <p:ph idx="1"/>
          </p:nvPr>
        </p:nvSpPr>
        <p:spPr/>
        <p:txBody>
          <a:bodyPr/>
          <a:lstStyle/>
          <a:p>
            <a:r>
              <a:rPr lang="en-US" dirty="0"/>
              <a:t>integer values of arbitrary magnitude</a:t>
            </a:r>
          </a:p>
          <a:p>
            <a:r>
              <a:rPr lang="en-US" dirty="0"/>
              <a:t>arithmetic functions (i.e., operations)</a:t>
            </a:r>
          </a:p>
          <a:p>
            <a:r>
              <a:rPr lang="en-US" dirty="0"/>
              <a:t>conditional expressions</a:t>
            </a:r>
          </a:p>
          <a:p>
            <a:r>
              <a:rPr lang="en-US" dirty="0"/>
              <a:t>recursive parameterized function definitions</a:t>
            </a:r>
          </a:p>
        </p:txBody>
      </p:sp>
    </p:spTree>
    <p:extLst>
      <p:ext uri="{BB962C8B-B14F-4D97-AF65-F5344CB8AC3E}">
        <p14:creationId xmlns:p14="http://schemas.microsoft.com/office/powerpoint/2010/main" val="2748670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Importance of the tm</a:t>
            </a:r>
          </a:p>
        </p:txBody>
      </p:sp>
      <p:sp>
        <p:nvSpPr>
          <p:cNvPr id="3" name="Content Placeholder 2"/>
          <p:cNvSpPr>
            <a:spLocks noGrp="1"/>
          </p:cNvSpPr>
          <p:nvPr>
            <p:ph idx="1"/>
          </p:nvPr>
        </p:nvSpPr>
        <p:spPr>
          <a:xfrm>
            <a:off x="1183707" y="1981200"/>
            <a:ext cx="7090909" cy="4004067"/>
          </a:xfrm>
        </p:spPr>
        <p:txBody>
          <a:bodyPr>
            <a:normAutofit fontScale="92500" lnSpcReduction="20000"/>
          </a:bodyPr>
          <a:lstStyle/>
          <a:p>
            <a:r>
              <a:rPr lang="en-US" dirty="0"/>
              <a:t>A Turing machine is a very simple model of computation.</a:t>
            </a:r>
          </a:p>
          <a:p>
            <a:r>
              <a:rPr lang="en-US" dirty="0"/>
              <a:t>A Turing machine is a universal model of computation. What this means is that any computation that can be expressed in any programming language can also be expressed in a Turing machine. What does this mean? After all, the computational steps will certainly not be identical.</a:t>
            </a:r>
          </a:p>
          <a:p>
            <a:r>
              <a:rPr lang="en-US" dirty="0"/>
              <a:t>It is relatively easy to show that a sufficiently rich language is Turing complete (i.e., equivalent in computing power to a Turing machine).</a:t>
            </a:r>
          </a:p>
          <a:p>
            <a:r>
              <a:rPr lang="en-US" dirty="0"/>
              <a:t>The notion that a sophisticated language (e.g., Java) is equivalent to a simple language (e.g., Java bytecodes) is a key enabler of computer technology - It allows translations between complex and simple languages!</a:t>
            </a:r>
          </a:p>
        </p:txBody>
      </p:sp>
    </p:spTree>
    <p:extLst>
      <p:ext uri="{BB962C8B-B14F-4D97-AF65-F5344CB8AC3E}">
        <p14:creationId xmlns:p14="http://schemas.microsoft.com/office/powerpoint/2010/main" val="2670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The End</a:t>
            </a:r>
          </a:p>
        </p:txBody>
      </p:sp>
    </p:spTree>
    <p:extLst>
      <p:ext uri="{BB962C8B-B14F-4D97-AF65-F5344CB8AC3E}">
        <p14:creationId xmlns:p14="http://schemas.microsoft.com/office/powerpoint/2010/main" val="2444680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Two views</a:t>
            </a:r>
          </a:p>
        </p:txBody>
      </p:sp>
      <p:graphicFrame>
        <p:nvGraphicFramePr>
          <p:cNvPr id="5" name="Table 4"/>
          <p:cNvGraphicFramePr>
            <a:graphicFrameLocks noGrp="1"/>
          </p:cNvGraphicFramePr>
          <p:nvPr>
            <p:extLst>
              <p:ext uri="{D42A27DB-BD31-4B8C-83A1-F6EECF244321}">
                <p14:modId xmlns:p14="http://schemas.microsoft.com/office/powerpoint/2010/main" val="416633954"/>
              </p:ext>
            </p:extLst>
          </p:nvPr>
        </p:nvGraphicFramePr>
        <p:xfrm>
          <a:off x="1443491" y="2263140"/>
          <a:ext cx="6096000" cy="132588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765493430"/>
                    </a:ext>
                  </a:extLst>
                </a:gridCol>
              </a:tblGrid>
              <a:tr h="562728">
                <a:tc>
                  <a:txBody>
                    <a:bodyPr/>
                    <a:lstStyle/>
                    <a:p>
                      <a:r>
                        <a:rPr lang="en-US" sz="2400" b="0" dirty="0"/>
                        <a:t>Church’s Conjecture</a:t>
                      </a:r>
                    </a:p>
                  </a:txBody>
                  <a:tcPr/>
                </a:tc>
                <a:extLst>
                  <a:ext uri="{0D108BD9-81ED-4DB2-BD59-A6C34878D82A}">
                    <a16:rowId xmlns:a16="http://schemas.microsoft.com/office/drawing/2014/main" val="1991311603"/>
                  </a:ext>
                </a:extLst>
              </a:tr>
              <a:tr h="763152">
                <a:tc>
                  <a:txBody>
                    <a:bodyPr/>
                    <a:lstStyle/>
                    <a:p>
                      <a:r>
                        <a:rPr lang="en-US" sz="1800" b="0" i="0" u="none" strike="noStrike" kern="1200" baseline="0" dirty="0">
                          <a:solidFill>
                            <a:schemeClr val="dk1"/>
                          </a:solidFill>
                          <a:latin typeface="+mn-lt"/>
                          <a:ea typeface="+mn-ea"/>
                          <a:cs typeface="+mn-cs"/>
                        </a:rPr>
                        <a:t>Any computation for which there exists an effective procedure can be realized by a Turing machine.</a:t>
                      </a:r>
                      <a:endParaRPr lang="en-US" sz="1800" dirty="0"/>
                    </a:p>
                  </a:txBody>
                  <a:tcPr/>
                </a:tc>
                <a:extLst>
                  <a:ext uri="{0D108BD9-81ED-4DB2-BD59-A6C34878D82A}">
                    <a16:rowId xmlns:a16="http://schemas.microsoft.com/office/drawing/2014/main" val="368310716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97823580"/>
              </p:ext>
            </p:extLst>
          </p:nvPr>
        </p:nvGraphicFramePr>
        <p:xfrm>
          <a:off x="1443491" y="3998405"/>
          <a:ext cx="6096000" cy="1751448"/>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765493430"/>
                    </a:ext>
                  </a:extLst>
                </a:gridCol>
              </a:tblGrid>
              <a:tr h="562728">
                <a:tc>
                  <a:txBody>
                    <a:bodyPr/>
                    <a:lstStyle/>
                    <a:p>
                      <a:r>
                        <a:rPr lang="en-US" sz="2400" b="0" i="0" u="none" strike="noStrike" kern="1200" baseline="0" dirty="0">
                          <a:solidFill>
                            <a:schemeClr val="lt1"/>
                          </a:solidFill>
                          <a:latin typeface="+mn-lt"/>
                          <a:ea typeface="+mn-ea"/>
                          <a:cs typeface="+mn-cs"/>
                        </a:rPr>
                        <a:t>Sapir-Whorf Hypothesis</a:t>
                      </a:r>
                      <a:endParaRPr lang="en-US" sz="2400" dirty="0"/>
                    </a:p>
                  </a:txBody>
                  <a:tcPr/>
                </a:tc>
                <a:extLst>
                  <a:ext uri="{0D108BD9-81ED-4DB2-BD59-A6C34878D82A}">
                    <a16:rowId xmlns:a16="http://schemas.microsoft.com/office/drawing/2014/main" val="1991311603"/>
                  </a:ext>
                </a:extLst>
              </a:tr>
              <a:tr h="763152">
                <a:tc>
                  <a:txBody>
                    <a:bodyPr/>
                    <a:lstStyle/>
                    <a:p>
                      <a:r>
                        <a:rPr lang="en-US" sz="1800" b="0" i="0" u="none" strike="noStrike" kern="1200" baseline="0" dirty="0">
                          <a:solidFill>
                            <a:schemeClr val="dk1"/>
                          </a:solidFill>
                          <a:latin typeface="+mn-lt"/>
                          <a:ea typeface="+mn-ea"/>
                          <a:cs typeface="+mn-cs"/>
                        </a:rPr>
                        <a:t>It may be possible for an individual working in one language to imagine thoughts that cannot be expressed in another language, and cannot be understood by those using this other language. </a:t>
                      </a:r>
                      <a:endParaRPr lang="en-US" sz="1800" dirty="0"/>
                    </a:p>
                  </a:txBody>
                  <a:tcPr/>
                </a:tc>
                <a:extLst>
                  <a:ext uri="{0D108BD9-81ED-4DB2-BD59-A6C34878D82A}">
                    <a16:rowId xmlns:a16="http://schemas.microsoft.com/office/drawing/2014/main" val="3683107162"/>
                  </a:ext>
                </a:extLst>
              </a:tr>
            </a:tbl>
          </a:graphicData>
        </a:graphic>
      </p:graphicFrame>
      <p:pic>
        <p:nvPicPr>
          <p:cNvPr id="3" name="Picture 2">
            <a:extLst>
              <a:ext uri="{FF2B5EF4-FFF2-40B4-BE49-F238E27FC236}">
                <a16:creationId xmlns:a16="http://schemas.microsoft.com/office/drawing/2014/main" id="{8635A207-6784-4F2E-88FA-03E6EEB72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102" y="3845429"/>
            <a:ext cx="1465898" cy="2057400"/>
          </a:xfrm>
          <a:prstGeom prst="rect">
            <a:avLst/>
          </a:prstGeom>
        </p:spPr>
      </p:pic>
    </p:spTree>
    <p:extLst>
      <p:ext uri="{BB962C8B-B14F-4D97-AF65-F5344CB8AC3E}">
        <p14:creationId xmlns:p14="http://schemas.microsoft.com/office/powerpoint/2010/main" val="28072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ADD078-E242-4D1D-B947-76502F163841}"/>
              </a:ext>
            </a:extLst>
          </p:cNvPr>
          <p:cNvSpPr txBox="1"/>
          <p:nvPr/>
        </p:nvSpPr>
        <p:spPr>
          <a:xfrm>
            <a:off x="2362200" y="2514600"/>
            <a:ext cx="4671535" cy="923330"/>
          </a:xfrm>
          <a:prstGeom prst="rect">
            <a:avLst/>
          </a:prstGeom>
          <a:noFill/>
        </p:spPr>
        <p:txBody>
          <a:bodyPr wrap="none" rtlCol="0">
            <a:spAutoFit/>
          </a:bodyPr>
          <a:lstStyle/>
          <a:p>
            <a:r>
              <a:rPr lang="en-US" sz="5400" dirty="0"/>
              <a:t>Problem solving</a:t>
            </a:r>
          </a:p>
        </p:txBody>
      </p:sp>
    </p:spTree>
    <p:extLst>
      <p:ext uri="{BB962C8B-B14F-4D97-AF65-F5344CB8AC3E}">
        <p14:creationId xmlns:p14="http://schemas.microsoft.com/office/powerpoint/2010/main" val="362763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A26B7B-0D49-45D0-B63F-B9EBCE657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133600"/>
            <a:ext cx="5283200" cy="1981200"/>
          </a:xfrm>
          <a:prstGeom prst="rect">
            <a:avLst/>
          </a:prstGeom>
        </p:spPr>
      </p:pic>
      <p:sp>
        <p:nvSpPr>
          <p:cNvPr id="3" name="TextBox 2">
            <a:extLst>
              <a:ext uri="{FF2B5EF4-FFF2-40B4-BE49-F238E27FC236}">
                <a16:creationId xmlns:a16="http://schemas.microsoft.com/office/drawing/2014/main" id="{1734E4EF-F9FD-4972-97D2-78A70998D4D1}"/>
              </a:ext>
            </a:extLst>
          </p:cNvPr>
          <p:cNvSpPr txBox="1"/>
          <p:nvPr/>
        </p:nvSpPr>
        <p:spPr>
          <a:xfrm>
            <a:off x="2819400" y="838200"/>
            <a:ext cx="3073918" cy="769441"/>
          </a:xfrm>
          <a:prstGeom prst="rect">
            <a:avLst/>
          </a:prstGeom>
          <a:noFill/>
        </p:spPr>
        <p:txBody>
          <a:bodyPr wrap="none" rtlCol="0">
            <a:spAutoFit/>
          </a:bodyPr>
          <a:lstStyle/>
          <a:p>
            <a:r>
              <a:rPr lang="en-US" sz="4400" dirty="0"/>
              <a:t>Work harder</a:t>
            </a:r>
          </a:p>
        </p:txBody>
      </p:sp>
      <p:sp>
        <p:nvSpPr>
          <p:cNvPr id="4" name="TextBox 3">
            <a:extLst>
              <a:ext uri="{FF2B5EF4-FFF2-40B4-BE49-F238E27FC236}">
                <a16:creationId xmlns:a16="http://schemas.microsoft.com/office/drawing/2014/main" id="{3CE42D5E-7B8F-4824-B09B-0B3201EF9110}"/>
              </a:ext>
            </a:extLst>
          </p:cNvPr>
          <p:cNvSpPr txBox="1"/>
          <p:nvPr/>
        </p:nvSpPr>
        <p:spPr>
          <a:xfrm>
            <a:off x="2376775" y="4572000"/>
            <a:ext cx="4339650" cy="523220"/>
          </a:xfrm>
          <a:prstGeom prst="rect">
            <a:avLst/>
          </a:prstGeom>
          <a:noFill/>
        </p:spPr>
        <p:txBody>
          <a:bodyPr wrap="none" rtlCol="0">
            <a:spAutoFit/>
          </a:bodyPr>
          <a:lstStyle/>
          <a:p>
            <a:r>
              <a:rPr lang="en-US" sz="2800" dirty="0"/>
              <a:t>“Hulk smash!” said the Hulk.</a:t>
            </a:r>
          </a:p>
        </p:txBody>
      </p:sp>
    </p:spTree>
    <p:extLst>
      <p:ext uri="{BB962C8B-B14F-4D97-AF65-F5344CB8AC3E}">
        <p14:creationId xmlns:p14="http://schemas.microsoft.com/office/powerpoint/2010/main" val="3138289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5B69369-7906-423F-8EDD-5C73910488AA}"/>
              </a:ext>
            </a:extLst>
          </p:cNvPr>
          <p:cNvSpPr txBox="1"/>
          <p:nvPr/>
        </p:nvSpPr>
        <p:spPr>
          <a:xfrm>
            <a:off x="2522686" y="5496852"/>
            <a:ext cx="4098623" cy="369332"/>
          </a:xfrm>
          <a:prstGeom prst="rect">
            <a:avLst/>
          </a:prstGeom>
          <a:noFill/>
        </p:spPr>
        <p:txBody>
          <a:bodyPr wrap="none" rtlCol="0">
            <a:spAutoFit/>
          </a:bodyPr>
          <a:lstStyle/>
          <a:p>
            <a:r>
              <a:rPr lang="en-US" dirty="0"/>
              <a:t>You think that’s air you’re breathing now?</a:t>
            </a:r>
          </a:p>
        </p:txBody>
      </p:sp>
      <p:pic>
        <p:nvPicPr>
          <p:cNvPr id="9" name="Morpheus  Asking The Hard Questions.480p">
            <a:hlinkClick r:id="" action="ppaction://media"/>
            <a:extLst>
              <a:ext uri="{FF2B5EF4-FFF2-40B4-BE49-F238E27FC236}">
                <a16:creationId xmlns:a16="http://schemas.microsoft.com/office/drawing/2014/main" id="{27587308-21D4-4372-ADFD-CF815968F4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9599" y="1295400"/>
            <a:ext cx="5384800" cy="4038600"/>
          </a:xfrm>
          <a:prstGeom prst="rect">
            <a:avLst/>
          </a:prstGeom>
        </p:spPr>
      </p:pic>
      <p:sp>
        <p:nvSpPr>
          <p:cNvPr id="10" name="TextBox 9">
            <a:extLst>
              <a:ext uri="{FF2B5EF4-FFF2-40B4-BE49-F238E27FC236}">
                <a16:creationId xmlns:a16="http://schemas.microsoft.com/office/drawing/2014/main" id="{119F64B0-88D5-4603-82D5-D47D20BB63D6}"/>
              </a:ext>
            </a:extLst>
          </p:cNvPr>
          <p:cNvSpPr txBox="1"/>
          <p:nvPr/>
        </p:nvSpPr>
        <p:spPr>
          <a:xfrm>
            <a:off x="2887723" y="367725"/>
            <a:ext cx="3368551" cy="769441"/>
          </a:xfrm>
          <a:prstGeom prst="rect">
            <a:avLst/>
          </a:prstGeom>
          <a:noFill/>
        </p:spPr>
        <p:txBody>
          <a:bodyPr wrap="none" rtlCol="0">
            <a:spAutoFit/>
          </a:bodyPr>
          <a:lstStyle/>
          <a:p>
            <a:r>
              <a:rPr lang="en-US" sz="4400" dirty="0"/>
              <a:t>Think smarter</a:t>
            </a:r>
          </a:p>
        </p:txBody>
      </p:sp>
    </p:spTree>
    <p:extLst>
      <p:ext uri="{BB962C8B-B14F-4D97-AF65-F5344CB8AC3E}">
        <p14:creationId xmlns:p14="http://schemas.microsoft.com/office/powerpoint/2010/main" val="9740477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100000">
                <p:cTn id="7" fill="hold" display="0">
                  <p:stCondLst>
                    <p:cond delay="indefinite"/>
                  </p:stCondLst>
                </p:cTn>
                <p:tgtEl>
                  <p:spTgt spid="9"/>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Computable functions</a:t>
            </a:r>
          </a:p>
        </p:txBody>
      </p:sp>
      <p:sp>
        <p:nvSpPr>
          <p:cNvPr id="3" name="Content Placeholder 2"/>
          <p:cNvSpPr>
            <a:spLocks noGrp="1"/>
          </p:cNvSpPr>
          <p:nvPr>
            <p:ph idx="1"/>
          </p:nvPr>
        </p:nvSpPr>
        <p:spPr>
          <a:xfrm>
            <a:off x="1443491" y="3154680"/>
            <a:ext cx="6571343" cy="2311666"/>
          </a:xfrm>
        </p:spPr>
        <p:txBody>
          <a:bodyPr>
            <a:normAutofit lnSpcReduction="10000"/>
          </a:bodyPr>
          <a:lstStyle/>
          <a:p>
            <a:r>
              <a:rPr lang="en-US" b="1" dirty="0"/>
              <a:t>Computable functions</a:t>
            </a:r>
            <a:r>
              <a:rPr lang="en-US" dirty="0"/>
              <a:t>: Those functions that are decidable. That is, for which effective computations can be discovered.</a:t>
            </a:r>
          </a:p>
          <a:p>
            <a:r>
              <a:rPr lang="en-US" b="1" dirty="0"/>
              <a:t>Non-computable functions</a:t>
            </a:r>
            <a:r>
              <a:rPr lang="en-US" dirty="0"/>
              <a:t>: The set of undecidable functions. Those functions for which no effective computations exist.</a:t>
            </a:r>
          </a:p>
        </p:txBody>
      </p:sp>
      <p:sp>
        <p:nvSpPr>
          <p:cNvPr id="4" name="TextBox 3"/>
          <p:cNvSpPr txBox="1"/>
          <p:nvPr/>
        </p:nvSpPr>
        <p:spPr>
          <a:xfrm>
            <a:off x="1443491" y="2125980"/>
            <a:ext cx="5929572" cy="646331"/>
          </a:xfrm>
          <a:prstGeom prst="rect">
            <a:avLst/>
          </a:prstGeom>
          <a:noFill/>
        </p:spPr>
        <p:txBody>
          <a:bodyPr wrap="none" rtlCol="0">
            <a:spAutoFit/>
          </a:bodyPr>
          <a:lstStyle/>
          <a:p>
            <a:r>
              <a:rPr lang="en-US" dirty="0"/>
              <a:t>Gödel's incompleteness results divided the set of all possible</a:t>
            </a:r>
          </a:p>
          <a:p>
            <a:r>
              <a:rPr lang="en-US" dirty="0"/>
              <a:t>functions into two sets:</a:t>
            </a:r>
          </a:p>
        </p:txBody>
      </p:sp>
    </p:spTree>
    <p:extLst>
      <p:ext uri="{BB962C8B-B14F-4D97-AF65-F5344CB8AC3E}">
        <p14:creationId xmlns:p14="http://schemas.microsoft.com/office/powerpoint/2010/main" val="7431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768704-8016-4147-9D9B-FCFECD2FD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375" y="1662112"/>
            <a:ext cx="6191250" cy="3533775"/>
          </a:xfrm>
          <a:prstGeom prst="rect">
            <a:avLst/>
          </a:prstGeom>
        </p:spPr>
      </p:pic>
      <p:cxnSp>
        <p:nvCxnSpPr>
          <p:cNvPr id="4" name="Straight Arrow Connector 3">
            <a:extLst>
              <a:ext uri="{FF2B5EF4-FFF2-40B4-BE49-F238E27FC236}">
                <a16:creationId xmlns:a16="http://schemas.microsoft.com/office/drawing/2014/main" id="{3D210479-55E2-4955-B6A4-553084EDA058}"/>
              </a:ext>
            </a:extLst>
          </p:cNvPr>
          <p:cNvCxnSpPr/>
          <p:nvPr/>
        </p:nvCxnSpPr>
        <p:spPr>
          <a:xfrm>
            <a:off x="2743200" y="914400"/>
            <a:ext cx="609600" cy="1143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A7DBF13-4746-47DC-8C50-78A0A90C1D74}"/>
              </a:ext>
            </a:extLst>
          </p:cNvPr>
          <p:cNvSpPr txBox="1"/>
          <p:nvPr/>
        </p:nvSpPr>
        <p:spPr>
          <a:xfrm>
            <a:off x="2073786" y="564548"/>
            <a:ext cx="1338828" cy="369332"/>
          </a:xfrm>
          <a:prstGeom prst="rect">
            <a:avLst/>
          </a:prstGeom>
          <a:noFill/>
        </p:spPr>
        <p:txBody>
          <a:bodyPr wrap="none" rtlCol="0">
            <a:spAutoFit/>
          </a:bodyPr>
          <a:lstStyle/>
          <a:p>
            <a:r>
              <a:rPr lang="en-US" dirty="0"/>
              <a:t>undecidable</a:t>
            </a:r>
          </a:p>
        </p:txBody>
      </p:sp>
      <p:cxnSp>
        <p:nvCxnSpPr>
          <p:cNvPr id="7" name="Straight Arrow Connector 6">
            <a:extLst>
              <a:ext uri="{FF2B5EF4-FFF2-40B4-BE49-F238E27FC236}">
                <a16:creationId xmlns:a16="http://schemas.microsoft.com/office/drawing/2014/main" id="{CCA5B1AA-8FF7-4863-9089-EA5C410D8A14}"/>
              </a:ext>
            </a:extLst>
          </p:cNvPr>
          <p:cNvCxnSpPr>
            <a:cxnSpLocks/>
            <a:stCxn id="9" idx="2"/>
          </p:cNvCxnSpPr>
          <p:nvPr/>
        </p:nvCxnSpPr>
        <p:spPr>
          <a:xfrm flipH="1">
            <a:off x="5362648" y="914400"/>
            <a:ext cx="899938" cy="2378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2E6AAF-8D15-47FF-85E8-E5F1895BDFB1}"/>
              </a:ext>
            </a:extLst>
          </p:cNvPr>
          <p:cNvSpPr txBox="1"/>
          <p:nvPr/>
        </p:nvSpPr>
        <p:spPr>
          <a:xfrm>
            <a:off x="5715000" y="545068"/>
            <a:ext cx="1095172" cy="369332"/>
          </a:xfrm>
          <a:prstGeom prst="rect">
            <a:avLst/>
          </a:prstGeom>
          <a:noFill/>
        </p:spPr>
        <p:txBody>
          <a:bodyPr wrap="none" rtlCol="0">
            <a:spAutoFit/>
          </a:bodyPr>
          <a:lstStyle/>
          <a:p>
            <a:r>
              <a:rPr lang="en-US" dirty="0"/>
              <a:t>decidable</a:t>
            </a:r>
          </a:p>
        </p:txBody>
      </p:sp>
    </p:spTree>
    <p:extLst>
      <p:ext uri="{BB962C8B-B14F-4D97-AF65-F5344CB8AC3E}">
        <p14:creationId xmlns:p14="http://schemas.microsoft.com/office/powerpoint/2010/main" val="202408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4278</TotalTime>
  <Words>1684</Words>
  <Application>Microsoft Office PowerPoint</Application>
  <PresentationFormat>On-screen Show (4:3)</PresentationFormat>
  <Paragraphs>243</Paragraphs>
  <Slides>38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Symbol</vt:lpstr>
      <vt:lpstr>Arial</vt:lpstr>
      <vt:lpstr>Courier New</vt:lpstr>
      <vt:lpstr>Calibri</vt:lpstr>
      <vt:lpstr>Gallery</vt:lpstr>
      <vt:lpstr>Computability</vt:lpstr>
      <vt:lpstr>PowerPoint Presentation</vt:lpstr>
      <vt:lpstr>Computation</vt:lpstr>
      <vt:lpstr>Two views</vt:lpstr>
      <vt:lpstr>PowerPoint Presentation</vt:lpstr>
      <vt:lpstr>PowerPoint Presentation</vt:lpstr>
      <vt:lpstr>PowerPoint Presentation</vt:lpstr>
      <vt:lpstr>Computable functions</vt:lpstr>
      <vt:lpstr>PowerPoint Presentation</vt:lpstr>
      <vt:lpstr>Connection to programming languages</vt:lpstr>
      <vt:lpstr>The turing machine</vt:lpstr>
      <vt:lpstr>Alan turing</vt:lpstr>
      <vt:lpstr>The enigma machine</vt:lpstr>
      <vt:lpstr>PowerPoint Presentation</vt:lpstr>
      <vt:lpstr>the bombe (seriously this machine was “da bombe”)</vt:lpstr>
      <vt:lpstr>The imitation game</vt:lpstr>
      <vt:lpstr>The turing machine</vt:lpstr>
      <vt:lpstr>PC vs TM and The Sapir-Whorf Hypothesis </vt:lpstr>
      <vt:lpstr>PowerPoint Presentation</vt:lpstr>
      <vt:lpstr>PowerPoint Presentation</vt:lpstr>
      <vt:lpstr>PowerPoint Presentation</vt:lpstr>
      <vt:lpstr>A variation of the tm</vt:lpstr>
      <vt:lpstr>Example: An Even-odd recognizer</vt:lpstr>
      <vt:lpstr>Example: Counting 1’s</vt:lpstr>
      <vt:lpstr>Example: Counting and Replacing 1’s</vt:lpstr>
      <vt:lpstr>Example: L = { 0n1n | n  0}</vt:lpstr>
      <vt:lpstr>An algorithm</vt:lpstr>
      <vt:lpstr>PowerPoint Presentation</vt:lpstr>
      <vt:lpstr>PowerPoint Presentation</vt:lpstr>
      <vt:lpstr>questions</vt:lpstr>
      <vt:lpstr>PowerPoint Presentation</vt:lpstr>
      <vt:lpstr>PowerPoint Presentation</vt:lpstr>
      <vt:lpstr>Computational equivalence</vt:lpstr>
      <vt:lpstr>Language 1</vt:lpstr>
      <vt:lpstr>Language 2</vt:lpstr>
      <vt:lpstr>Language 3</vt:lpstr>
      <vt:lpstr>The Importance of the tm</vt:lpstr>
      <vt:lpstr>The End</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vwinter</dc:creator>
  <cp:lastModifiedBy>Victor Winter</cp:lastModifiedBy>
  <cp:revision>170</cp:revision>
  <dcterms:created xsi:type="dcterms:W3CDTF">2012-08-22T13:17:44Z</dcterms:created>
  <dcterms:modified xsi:type="dcterms:W3CDTF">2017-08-31T14:41:32Z</dcterms:modified>
</cp:coreProperties>
</file>